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4"/>
  </p:notesMasterIdLst>
  <p:sldIdLst>
    <p:sldId id="256" r:id="rId2"/>
    <p:sldId id="257" r:id="rId3"/>
    <p:sldId id="266" r:id="rId4"/>
    <p:sldId id="267" r:id="rId5"/>
    <p:sldId id="265" r:id="rId6"/>
    <p:sldId id="259" r:id="rId7"/>
    <p:sldId id="260" r:id="rId8"/>
    <p:sldId id="261" r:id="rId9"/>
    <p:sldId id="262" r:id="rId10"/>
    <p:sldId id="258" r:id="rId11"/>
    <p:sldId id="263" r:id="rId12"/>
    <p:sldId id="264" r:id="rId13"/>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6202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CF6A66D-8E8F-4D8F-998F-F36345A2DC9C}" v="7" dt="2026-01-22T05:38:54.119"/>
    <p1510:client id="{53B72361-B04F-476B-B57A-592B9EABC620}" v="8" dt="2026-01-23T00:04:07.38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701"/>
    <p:restoredTop sz="94679"/>
  </p:normalViewPr>
  <p:slideViewPr>
    <p:cSldViewPr snapToGrid="0">
      <p:cViewPr varScale="1">
        <p:scale>
          <a:sx n="145" d="100"/>
          <a:sy n="145" d="100"/>
        </p:scale>
        <p:origin x="2742" y="2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x Cooley" userId="52234be9-624e-4db4-803d-992c61936fed" providerId="ADAL" clId="{B1AE3A43-C0CA-495A-9DF0-34808EC8A2BB}"/>
    <pc:docChg chg="undo custSel modSld">
      <pc:chgData name="Alex Cooley" userId="52234be9-624e-4db4-803d-992c61936fed" providerId="ADAL" clId="{B1AE3A43-C0CA-495A-9DF0-34808EC8A2BB}" dt="2026-01-22T05:38:54.119" v="28"/>
      <pc:docMkLst>
        <pc:docMk/>
      </pc:docMkLst>
      <pc:sldChg chg="addSp delSp modSp mod">
        <pc:chgData name="Alex Cooley" userId="52234be9-624e-4db4-803d-992c61936fed" providerId="ADAL" clId="{B1AE3A43-C0CA-495A-9DF0-34808EC8A2BB}" dt="2026-01-22T05:38:54.119" v="28"/>
        <pc:sldMkLst>
          <pc:docMk/>
          <pc:sldMk cId="3832904401" sldId="259"/>
        </pc:sldMkLst>
        <pc:graphicFrameChg chg="add mod">
          <ac:chgData name="Alex Cooley" userId="52234be9-624e-4db4-803d-992c61936fed" providerId="ADAL" clId="{B1AE3A43-C0CA-495A-9DF0-34808EC8A2BB}" dt="2026-01-22T05:38:54.119" v="28"/>
          <ac:graphicFrameMkLst>
            <pc:docMk/>
            <pc:sldMk cId="3832904401" sldId="259"/>
            <ac:graphicFrameMk id="2" creationId="{B9091578-042B-198E-4689-05E3641ADEA9}"/>
          </ac:graphicFrameMkLst>
        </pc:graphicFrameChg>
        <pc:picChg chg="del">
          <ac:chgData name="Alex Cooley" userId="52234be9-624e-4db4-803d-992c61936fed" providerId="ADAL" clId="{B1AE3A43-C0CA-495A-9DF0-34808EC8A2BB}" dt="2026-01-22T05:38:51.597" v="27" actId="478"/>
          <ac:picMkLst>
            <pc:docMk/>
            <pc:sldMk cId="3832904401" sldId="259"/>
            <ac:picMk id="3" creationId="{ED40B3F7-B21A-C8B9-D42C-709C9265EB8B}"/>
          </ac:picMkLst>
        </pc:picChg>
      </pc:sldChg>
      <pc:sldChg chg="addSp delSp modSp mod">
        <pc:chgData name="Alex Cooley" userId="52234be9-624e-4db4-803d-992c61936fed" providerId="ADAL" clId="{B1AE3A43-C0CA-495A-9DF0-34808EC8A2BB}" dt="2026-01-22T05:38:35.977" v="26"/>
        <pc:sldMkLst>
          <pc:docMk/>
          <pc:sldMk cId="757713425" sldId="260"/>
        </pc:sldMkLst>
        <pc:graphicFrameChg chg="add mod">
          <ac:chgData name="Alex Cooley" userId="52234be9-624e-4db4-803d-992c61936fed" providerId="ADAL" clId="{B1AE3A43-C0CA-495A-9DF0-34808EC8A2BB}" dt="2026-01-22T05:38:31.142" v="25"/>
          <ac:graphicFrameMkLst>
            <pc:docMk/>
            <pc:sldMk cId="757713425" sldId="260"/>
            <ac:graphicFrameMk id="2" creationId="{DB09E06C-96D2-DB08-729F-77D3AA044E13}"/>
          </ac:graphicFrameMkLst>
        </pc:graphicFrameChg>
        <pc:graphicFrameChg chg="add mod">
          <ac:chgData name="Alex Cooley" userId="52234be9-624e-4db4-803d-992c61936fed" providerId="ADAL" clId="{B1AE3A43-C0CA-495A-9DF0-34808EC8A2BB}" dt="2026-01-22T05:38:35.977" v="26"/>
          <ac:graphicFrameMkLst>
            <pc:docMk/>
            <pc:sldMk cId="757713425" sldId="260"/>
            <ac:graphicFrameMk id="9" creationId="{229E497C-FE4E-10F6-53DB-F6CDBC658845}"/>
          </ac:graphicFrameMkLst>
        </pc:graphicFrameChg>
        <pc:picChg chg="add del mod">
          <ac:chgData name="Alex Cooley" userId="52234be9-624e-4db4-803d-992c61936fed" providerId="ADAL" clId="{B1AE3A43-C0CA-495A-9DF0-34808EC8A2BB}" dt="2026-01-22T05:38:29.693" v="24" actId="478"/>
          <ac:picMkLst>
            <pc:docMk/>
            <pc:sldMk cId="757713425" sldId="260"/>
            <ac:picMk id="8" creationId="{A15A9627-BD81-B364-C22A-654C5A09F41E}"/>
          </ac:picMkLst>
        </pc:picChg>
      </pc:sldChg>
      <pc:sldChg chg="addSp delSp modSp mod">
        <pc:chgData name="Alex Cooley" userId="52234be9-624e-4db4-803d-992c61936fed" providerId="ADAL" clId="{B1AE3A43-C0CA-495A-9DF0-34808EC8A2BB}" dt="2026-01-22T05:38:08.911" v="23" actId="2164"/>
        <pc:sldMkLst>
          <pc:docMk/>
          <pc:sldMk cId="19477395" sldId="261"/>
        </pc:sldMkLst>
        <pc:graphicFrameChg chg="add mod modGraphic">
          <ac:chgData name="Alex Cooley" userId="52234be9-624e-4db4-803d-992c61936fed" providerId="ADAL" clId="{B1AE3A43-C0CA-495A-9DF0-34808EC8A2BB}" dt="2026-01-22T05:38:08.911" v="23" actId="2164"/>
          <ac:graphicFrameMkLst>
            <pc:docMk/>
            <pc:sldMk cId="19477395" sldId="261"/>
            <ac:graphicFrameMk id="3" creationId="{DD7857BC-8AA5-2352-AC42-56B398D413AA}"/>
          </ac:graphicFrameMkLst>
        </pc:graphicFrameChg>
        <pc:picChg chg="add del mod">
          <ac:chgData name="Alex Cooley" userId="52234be9-624e-4db4-803d-992c61936fed" providerId="ADAL" clId="{B1AE3A43-C0CA-495A-9DF0-34808EC8A2BB}" dt="2026-01-22T05:34:39.944" v="10" actId="478"/>
          <ac:picMkLst>
            <pc:docMk/>
            <pc:sldMk cId="19477395" sldId="261"/>
            <ac:picMk id="2" creationId="{937FCC97-CDC5-B686-C97B-D5FEE679488D}"/>
          </ac:picMkLst>
        </pc:picChg>
      </pc:sldChg>
    </pc:docChg>
  </pc:docChgLst>
  <pc:docChgLst>
    <pc:chgData name="Dragos Neacsu" userId="1d23aec2-b5bf-45f1-883a-a48475f231e7" providerId="ADAL" clId="{5E4A9803-188E-4B2F-B1F5-A7F35317DC0B}"/>
    <pc:docChg chg="modSld">
      <pc:chgData name="Dragos Neacsu" userId="1d23aec2-b5bf-45f1-883a-a48475f231e7" providerId="ADAL" clId="{5E4A9803-188E-4B2F-B1F5-A7F35317DC0B}" dt="2026-01-23T00:04:07.383" v="7"/>
      <pc:docMkLst>
        <pc:docMk/>
      </pc:docMkLst>
      <pc:sldChg chg="modSp">
        <pc:chgData name="Dragos Neacsu" userId="1d23aec2-b5bf-45f1-883a-a48475f231e7" providerId="ADAL" clId="{5E4A9803-188E-4B2F-B1F5-A7F35317DC0B}" dt="2026-01-23T00:04:07.383" v="7"/>
        <pc:sldMkLst>
          <pc:docMk/>
          <pc:sldMk cId="19477395" sldId="261"/>
        </pc:sldMkLst>
        <pc:graphicFrameChg chg="mod">
          <ac:chgData name="Dragos Neacsu" userId="1d23aec2-b5bf-45f1-883a-a48475f231e7" providerId="ADAL" clId="{5E4A9803-188E-4B2F-B1F5-A7F35317DC0B}" dt="2026-01-23T00:04:07.383" v="7"/>
          <ac:graphicFrameMkLst>
            <pc:docMk/>
            <pc:sldMk cId="19477395" sldId="261"/>
            <ac:graphicFrameMk id="3" creationId="{DD7857BC-8AA5-2352-AC42-56B398D413AA}"/>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9B985EF-1ED3-934B-B861-0749B67B7790}" type="datetimeFigureOut">
              <a:rPr lang="en-GB" smtClean="0"/>
              <a:t>22/01/2026</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DF3B94-06DA-E949-BD55-41F2AD2408C6}" type="slidenum">
              <a:rPr lang="en-GB" smtClean="0"/>
              <a:t>‹#›</a:t>
            </a:fld>
            <a:endParaRPr lang="en-GB"/>
          </a:p>
        </p:txBody>
      </p:sp>
    </p:spTree>
    <p:extLst>
      <p:ext uri="{BB962C8B-B14F-4D97-AF65-F5344CB8AC3E}">
        <p14:creationId xmlns:p14="http://schemas.microsoft.com/office/powerpoint/2010/main" val="9963546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PT"/>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8DF3B94-06DA-E949-BD55-41F2AD2408C6}" type="slidenum">
              <a:rPr lang="en-GB" smtClean="0"/>
              <a:t>10</a:t>
            </a:fld>
            <a:endParaRPr lang="en-GB"/>
          </a:p>
        </p:txBody>
      </p:sp>
    </p:spTree>
    <p:extLst>
      <p:ext uri="{BB962C8B-B14F-4D97-AF65-F5344CB8AC3E}">
        <p14:creationId xmlns:p14="http://schemas.microsoft.com/office/powerpoint/2010/main" val="73460018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atin typeface="Arial" panose="020B0604020202020204" pitchFamily="34" charset="0"/>
                <a:cs typeface="Arial" panose="020B0604020202020204" pitchFamily="34" charset="0"/>
              </a:defRPr>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37E764A5-01D9-5F4E-BF3E-EC51E1589A1B}" type="datetimeFigureOut">
              <a:rPr lang="en-GB" smtClean="0"/>
              <a:pPr/>
              <a:t>22/01/2026</a:t>
            </a:fld>
            <a:endParaRPr lang="en-GB"/>
          </a:p>
        </p:txBody>
      </p:sp>
      <p:sp>
        <p:nvSpPr>
          <p:cNvPr id="5" name="Footer Placeholder 4"/>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GB" dirty="0"/>
          </a:p>
        </p:txBody>
      </p:sp>
      <p:sp>
        <p:nvSpPr>
          <p:cNvPr id="6" name="Slide Number Placeholder 5"/>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24C10DC2-5D62-5044-B347-2813EC6E8329}" type="slidenum">
              <a:rPr lang="en-GB" smtClean="0"/>
              <a:pPr/>
              <a:t>‹#›</a:t>
            </a:fld>
            <a:endParaRPr lang="en-GB"/>
          </a:p>
        </p:txBody>
      </p:sp>
      <p:pic>
        <p:nvPicPr>
          <p:cNvPr id="1026" name="Picture 2" descr="St. Joseph Orthodox Church">
            <a:extLst>
              <a:ext uri="{FF2B5EF4-FFF2-40B4-BE49-F238E27FC236}">
                <a16:creationId xmlns:a16="http://schemas.microsoft.com/office/drawing/2014/main" id="{39DA3E00-7633-88B0-EFA6-2C580CA44294}"/>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5308375" cy="10708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119975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7E764A5-01D9-5F4E-BF3E-EC51E1589A1B}" type="datetimeFigureOut">
              <a:rPr lang="en-GB" smtClean="0"/>
              <a:t>22/01/2026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4C10DC2-5D62-5044-B347-2813EC6E8329}" type="slidenum">
              <a:rPr lang="en-GB" smtClean="0"/>
              <a:t>‹#›</a:t>
            </a:fld>
            <a:endParaRPr lang="en-GB"/>
          </a:p>
        </p:txBody>
      </p:sp>
    </p:spTree>
    <p:extLst>
      <p:ext uri="{BB962C8B-B14F-4D97-AF65-F5344CB8AC3E}">
        <p14:creationId xmlns:p14="http://schemas.microsoft.com/office/powerpoint/2010/main" val="39889467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7E764A5-01D9-5F4E-BF3E-EC51E1589A1B}" type="datetimeFigureOut">
              <a:rPr lang="en-GB" smtClean="0"/>
              <a:t>22/01/2026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4C10DC2-5D62-5044-B347-2813EC6E8329}" type="slidenum">
              <a:rPr lang="en-GB" smtClean="0"/>
              <a:t>‹#›</a:t>
            </a:fld>
            <a:endParaRPr lang="en-GB"/>
          </a:p>
        </p:txBody>
      </p:sp>
    </p:spTree>
    <p:extLst>
      <p:ext uri="{BB962C8B-B14F-4D97-AF65-F5344CB8AC3E}">
        <p14:creationId xmlns:p14="http://schemas.microsoft.com/office/powerpoint/2010/main" val="39927044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GB"/>
              <a:t>Click to edit Master title style</a:t>
            </a:r>
            <a:endParaRPr lang="en-US"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37E764A5-01D9-5F4E-BF3E-EC51E1589A1B}" type="datetimeFigureOut">
              <a:rPr lang="en-GB" smtClean="0"/>
              <a:pPr/>
              <a:t>22/01/2026</a:t>
            </a:fld>
            <a:endParaRPr lang="en-GB"/>
          </a:p>
        </p:txBody>
      </p:sp>
      <p:sp>
        <p:nvSpPr>
          <p:cNvPr id="5" name="Footer Placeholder 4"/>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GB" dirty="0"/>
          </a:p>
        </p:txBody>
      </p:sp>
      <p:sp>
        <p:nvSpPr>
          <p:cNvPr id="6" name="Slide Number Placeholder 5"/>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24C10DC2-5D62-5044-B347-2813EC6E8329}" type="slidenum">
              <a:rPr lang="en-GB" smtClean="0"/>
              <a:pPr/>
              <a:t>‹#›</a:t>
            </a:fld>
            <a:endParaRPr lang="en-GB"/>
          </a:p>
        </p:txBody>
      </p:sp>
      <p:pic>
        <p:nvPicPr>
          <p:cNvPr id="2050" name="Picture 2" descr="St. Joseph Orthodox Church">
            <a:extLst>
              <a:ext uri="{FF2B5EF4-FFF2-40B4-BE49-F238E27FC236}">
                <a16:creationId xmlns:a16="http://schemas.microsoft.com/office/drawing/2014/main" id="{5987EE98-49EA-6DFD-9681-D8A0C4BFAAC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4830945" cy="9745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70207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7E764A5-01D9-5F4E-BF3E-EC51E1589A1B}" type="datetimeFigureOut">
              <a:rPr lang="en-GB" smtClean="0"/>
              <a:t>22/01/2026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4C10DC2-5D62-5044-B347-2813EC6E8329}" type="slidenum">
              <a:rPr lang="en-GB" smtClean="0"/>
              <a:t>‹#›</a:t>
            </a:fld>
            <a:endParaRPr lang="en-GB"/>
          </a:p>
        </p:txBody>
      </p:sp>
    </p:spTree>
    <p:extLst>
      <p:ext uri="{BB962C8B-B14F-4D97-AF65-F5344CB8AC3E}">
        <p14:creationId xmlns:p14="http://schemas.microsoft.com/office/powerpoint/2010/main" val="31839403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7E764A5-01D9-5F4E-BF3E-EC51E1589A1B}" type="datetimeFigureOut">
              <a:rPr lang="en-GB" smtClean="0"/>
              <a:t>22/01/2026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4C10DC2-5D62-5044-B347-2813EC6E8329}" type="slidenum">
              <a:rPr lang="en-GB" smtClean="0"/>
              <a:t>‹#›</a:t>
            </a:fld>
            <a:endParaRPr lang="en-GB"/>
          </a:p>
        </p:txBody>
      </p:sp>
    </p:spTree>
    <p:extLst>
      <p:ext uri="{BB962C8B-B14F-4D97-AF65-F5344CB8AC3E}">
        <p14:creationId xmlns:p14="http://schemas.microsoft.com/office/powerpoint/2010/main" val="3058757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7E764A5-01D9-5F4E-BF3E-EC51E1589A1B}" type="datetimeFigureOut">
              <a:rPr lang="en-GB" smtClean="0"/>
              <a:t>22/01/2026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4C10DC2-5D62-5044-B347-2813EC6E8329}" type="slidenum">
              <a:rPr lang="en-GB" smtClean="0"/>
              <a:t>‹#›</a:t>
            </a:fld>
            <a:endParaRPr lang="en-GB"/>
          </a:p>
        </p:txBody>
      </p:sp>
    </p:spTree>
    <p:extLst>
      <p:ext uri="{BB962C8B-B14F-4D97-AF65-F5344CB8AC3E}">
        <p14:creationId xmlns:p14="http://schemas.microsoft.com/office/powerpoint/2010/main" val="38482469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7E764A5-01D9-5F4E-BF3E-EC51E1589A1B}" type="datetimeFigureOut">
              <a:rPr lang="en-GB" smtClean="0"/>
              <a:t>22/01/2026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4C10DC2-5D62-5044-B347-2813EC6E8329}" type="slidenum">
              <a:rPr lang="en-GB" smtClean="0"/>
              <a:t>‹#›</a:t>
            </a:fld>
            <a:endParaRPr lang="en-GB"/>
          </a:p>
        </p:txBody>
      </p:sp>
    </p:spTree>
    <p:extLst>
      <p:ext uri="{BB962C8B-B14F-4D97-AF65-F5344CB8AC3E}">
        <p14:creationId xmlns:p14="http://schemas.microsoft.com/office/powerpoint/2010/main" val="23554787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E764A5-01D9-5F4E-BF3E-EC51E1589A1B}" type="datetimeFigureOut">
              <a:rPr lang="en-GB" smtClean="0"/>
              <a:t>22/01/2026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4C10DC2-5D62-5044-B347-2813EC6E8329}" type="slidenum">
              <a:rPr lang="en-GB" smtClean="0"/>
              <a:t>‹#›</a:t>
            </a:fld>
            <a:endParaRPr lang="en-GB"/>
          </a:p>
        </p:txBody>
      </p:sp>
    </p:spTree>
    <p:extLst>
      <p:ext uri="{BB962C8B-B14F-4D97-AF65-F5344CB8AC3E}">
        <p14:creationId xmlns:p14="http://schemas.microsoft.com/office/powerpoint/2010/main" val="4099973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7E764A5-01D9-5F4E-BF3E-EC51E1589A1B}" type="datetimeFigureOut">
              <a:rPr lang="en-GB" smtClean="0"/>
              <a:t>22/01/2026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4C10DC2-5D62-5044-B347-2813EC6E8329}" type="slidenum">
              <a:rPr lang="en-GB" smtClean="0"/>
              <a:t>‹#›</a:t>
            </a:fld>
            <a:endParaRPr lang="en-GB"/>
          </a:p>
        </p:txBody>
      </p:sp>
    </p:spTree>
    <p:extLst>
      <p:ext uri="{BB962C8B-B14F-4D97-AF65-F5344CB8AC3E}">
        <p14:creationId xmlns:p14="http://schemas.microsoft.com/office/powerpoint/2010/main" val="7055992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7E764A5-01D9-5F4E-BF3E-EC51E1589A1B}" type="datetimeFigureOut">
              <a:rPr lang="en-GB" smtClean="0"/>
              <a:t>22/01/2026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4C10DC2-5D62-5044-B347-2813EC6E8329}" type="slidenum">
              <a:rPr lang="en-GB" smtClean="0"/>
              <a:t>‹#›</a:t>
            </a:fld>
            <a:endParaRPr lang="en-GB"/>
          </a:p>
        </p:txBody>
      </p:sp>
    </p:spTree>
    <p:extLst>
      <p:ext uri="{BB962C8B-B14F-4D97-AF65-F5344CB8AC3E}">
        <p14:creationId xmlns:p14="http://schemas.microsoft.com/office/powerpoint/2010/main" val="32213033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E764A5-01D9-5F4E-BF3E-EC51E1589A1B}" type="datetimeFigureOut">
              <a:rPr lang="en-GB" smtClean="0"/>
              <a:t>22/01/2026</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C10DC2-5D62-5044-B347-2813EC6E8329}" type="slidenum">
              <a:rPr lang="en-GB" smtClean="0"/>
              <a:t>‹#›</a:t>
            </a:fld>
            <a:endParaRPr lang="en-GB"/>
          </a:p>
        </p:txBody>
      </p:sp>
    </p:spTree>
    <p:extLst>
      <p:ext uri="{BB962C8B-B14F-4D97-AF65-F5344CB8AC3E}">
        <p14:creationId xmlns:p14="http://schemas.microsoft.com/office/powerpoint/2010/main" val="31443184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5.png"/><Relationship Id="rId2" Type="http://schemas.openxmlformats.org/officeDocument/2006/relationships/image" Target="../media/image10.png"/><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7.png"/><Relationship Id="rId4" Type="http://schemas.openxmlformats.org/officeDocument/2006/relationships/image" Target="../media/image9.sv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jp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 Id="rId9" Type="http://schemas.openxmlformats.org/officeDocument/2006/relationships/image" Target="../media/image9.sv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0">
            <a:extLst>
              <a:ext uri="{FF2B5EF4-FFF2-40B4-BE49-F238E27FC236}">
                <a16:creationId xmlns:a16="http://schemas.microsoft.com/office/drawing/2014/main" id="{3981E9D0-CB2F-A0C0-A435-D7393BF30E60}"/>
              </a:ext>
            </a:extLst>
          </p:cNvPr>
          <p:cNvSpPr/>
          <p:nvPr/>
        </p:nvSpPr>
        <p:spPr>
          <a:xfrm>
            <a:off x="0" y="1033703"/>
            <a:ext cx="9906000" cy="959805"/>
          </a:xfrm>
          <a:prstGeom prst="rect">
            <a:avLst/>
          </a:prstGeom>
          <a:noFill/>
          <a:ln/>
        </p:spPr>
        <p:txBody>
          <a:bodyPr wrap="square" lIns="0" tIns="0" rIns="0" bIns="0" rtlCol="0" anchor="ctr"/>
          <a:lstStyle/>
          <a:p>
            <a:pPr algn="ctr">
              <a:lnSpc>
                <a:spcPts val="3758"/>
              </a:lnSpc>
            </a:pPr>
            <a:r>
              <a:rPr lang="en-US" sz="4000" b="1" noProof="0" dirty="0">
                <a:latin typeface="Arial" panose="020B0604020202020204" pitchFamily="34" charset="0"/>
                <a:cs typeface="Arial" panose="020B0604020202020204" pitchFamily="34" charset="0"/>
              </a:rPr>
              <a:t>St. </a:t>
            </a:r>
            <a:r>
              <a:rPr lang="en-US" sz="4000" b="1" dirty="0">
                <a:latin typeface="Arial" panose="020B0604020202020204" pitchFamily="34" charset="0"/>
                <a:cs typeface="Arial" panose="020B0604020202020204" pitchFamily="34" charset="0"/>
              </a:rPr>
              <a:t>Joseph</a:t>
            </a:r>
            <a:r>
              <a:rPr lang="en-US" sz="4000" b="1" noProof="0" dirty="0">
                <a:latin typeface="Arial" panose="020B0604020202020204" pitchFamily="34" charset="0"/>
                <a:cs typeface="Arial" panose="020B0604020202020204" pitchFamily="34" charset="0"/>
              </a:rPr>
              <a:t> Orthodox Church</a:t>
            </a:r>
            <a:endParaRPr lang="en-US" sz="5400" b="1" noProof="0"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F12FE102-F5FD-E1E6-EFFD-E4E888879BE0}"/>
              </a:ext>
            </a:extLst>
          </p:cNvPr>
          <p:cNvSpPr txBox="1"/>
          <p:nvPr/>
        </p:nvSpPr>
        <p:spPr>
          <a:xfrm>
            <a:off x="902970" y="1978268"/>
            <a:ext cx="8100060" cy="461665"/>
          </a:xfrm>
          <a:prstGeom prst="rect">
            <a:avLst/>
          </a:prstGeom>
          <a:noFill/>
        </p:spPr>
        <p:txBody>
          <a:bodyPr wrap="square" rtlCol="0">
            <a:spAutoFit/>
          </a:bodyPr>
          <a:lstStyle/>
          <a:p>
            <a:pPr algn="ctr"/>
            <a:r>
              <a:rPr lang="en-US" sz="2400" b="1" u="sng" noProof="0" dirty="0">
                <a:latin typeface="Arial" panose="020B0604020202020204" pitchFamily="34" charset="0"/>
                <a:cs typeface="Arial" panose="020B0604020202020204" pitchFamily="34" charset="0"/>
              </a:rPr>
              <a:t>2024 Financial Overview: 12 Minutes</a:t>
            </a:r>
          </a:p>
        </p:txBody>
      </p:sp>
      <p:sp>
        <p:nvSpPr>
          <p:cNvPr id="7" name="TextBox 6">
            <a:extLst>
              <a:ext uri="{FF2B5EF4-FFF2-40B4-BE49-F238E27FC236}">
                <a16:creationId xmlns:a16="http://schemas.microsoft.com/office/drawing/2014/main" id="{5C613A00-F69F-C435-6C9B-A74A97CDB37A}"/>
              </a:ext>
            </a:extLst>
          </p:cNvPr>
          <p:cNvSpPr txBox="1"/>
          <p:nvPr/>
        </p:nvSpPr>
        <p:spPr>
          <a:xfrm>
            <a:off x="640080" y="2654324"/>
            <a:ext cx="8625840" cy="3477875"/>
          </a:xfrm>
          <a:prstGeom prst="rect">
            <a:avLst/>
          </a:prstGeom>
          <a:noFill/>
        </p:spPr>
        <p:txBody>
          <a:bodyPr wrap="square" rtlCol="0">
            <a:spAutoFit/>
          </a:bodyPr>
          <a:lstStyle/>
          <a:p>
            <a:pPr marL="460375" indent="-460375"/>
            <a:r>
              <a:rPr lang="en-US" sz="2000" b="1" noProof="0" dirty="0">
                <a:solidFill>
                  <a:srgbClr val="B62029"/>
                </a:solidFill>
                <a:latin typeface="Arial" panose="020B0604020202020204" pitchFamily="34" charset="0"/>
                <a:cs typeface="Arial" panose="020B0604020202020204" pitchFamily="34" charset="0"/>
              </a:rPr>
              <a:t>#1.</a:t>
            </a:r>
            <a:r>
              <a:rPr lang="en-US" sz="2000" noProof="0" dirty="0">
                <a:latin typeface="Arial" panose="020B0604020202020204" pitchFamily="34" charset="0"/>
                <a:cs typeface="Arial" panose="020B0604020202020204" pitchFamily="34" charset="0"/>
              </a:rPr>
              <a:t>  A quick reminder of the extraordinary BENEFITS from financial discipline with world-class benchmarking and management excellence</a:t>
            </a:r>
          </a:p>
          <a:p>
            <a:pPr marL="460375" indent="-460375"/>
            <a:r>
              <a:rPr lang="en-US" sz="2000" noProof="0" dirty="0">
                <a:latin typeface="Arial" panose="020B0604020202020204" pitchFamily="34" charset="0"/>
                <a:cs typeface="Arial" panose="020B0604020202020204" pitchFamily="34" charset="0"/>
              </a:rPr>
              <a:t> </a:t>
            </a:r>
          </a:p>
          <a:p>
            <a:pPr marL="460375" indent="-460375"/>
            <a:r>
              <a:rPr lang="en-US" sz="2000" b="1" noProof="0" dirty="0">
                <a:solidFill>
                  <a:srgbClr val="B62029"/>
                </a:solidFill>
                <a:latin typeface="Arial" panose="020B0604020202020204" pitchFamily="34" charset="0"/>
                <a:cs typeface="Arial" panose="020B0604020202020204" pitchFamily="34" charset="0"/>
              </a:rPr>
              <a:t>#2. </a:t>
            </a:r>
            <a:r>
              <a:rPr lang="en-US" sz="2000" b="1" dirty="0">
                <a:solidFill>
                  <a:srgbClr val="B62029"/>
                </a:solidFill>
                <a:latin typeface="Arial" panose="020B0604020202020204" pitchFamily="34" charset="0"/>
                <a:cs typeface="Arial" panose="020B0604020202020204" pitchFamily="34" charset="0"/>
              </a:rPr>
              <a:t> </a:t>
            </a:r>
            <a:r>
              <a:rPr lang="en-US" sz="2000" noProof="0" dirty="0">
                <a:latin typeface="Arial" panose="020B0604020202020204" pitchFamily="34" charset="0"/>
                <a:cs typeface="Arial" panose="020B0604020202020204" pitchFamily="34" charset="0"/>
              </a:rPr>
              <a:t>Learn from benchmarks in </a:t>
            </a:r>
            <a:r>
              <a:rPr lang="en-US" sz="2000" dirty="0">
                <a:latin typeface="Arial" panose="020B0604020202020204" pitchFamily="34" charset="0"/>
                <a:cs typeface="Arial" panose="020B0604020202020204" pitchFamily="34" charset="0"/>
              </a:rPr>
              <a:t>best practice </a:t>
            </a:r>
            <a:r>
              <a:rPr lang="en-US" sz="2000" noProof="0" dirty="0">
                <a:latin typeface="Arial" panose="020B0604020202020204" pitchFamily="34" charset="0"/>
                <a:cs typeface="Arial" panose="020B0604020202020204" pitchFamily="34" charset="0"/>
              </a:rPr>
              <a:t>Financial Transparency</a:t>
            </a:r>
          </a:p>
          <a:p>
            <a:pPr marL="460375" indent="-460375"/>
            <a:endParaRPr lang="en-US" sz="2000" b="1" noProof="0" dirty="0">
              <a:solidFill>
                <a:srgbClr val="B62029"/>
              </a:solidFill>
              <a:latin typeface="Arial" panose="020B0604020202020204" pitchFamily="34" charset="0"/>
              <a:cs typeface="Arial" panose="020B0604020202020204" pitchFamily="34" charset="0"/>
            </a:endParaRPr>
          </a:p>
          <a:p>
            <a:pPr marL="460375" indent="-460375"/>
            <a:r>
              <a:rPr lang="en-US" sz="2000" b="1" noProof="0" dirty="0">
                <a:solidFill>
                  <a:srgbClr val="B62029"/>
                </a:solidFill>
                <a:latin typeface="Arial" panose="020B0604020202020204" pitchFamily="34" charset="0"/>
                <a:cs typeface="Arial" panose="020B0604020202020204" pitchFamily="34" charset="0"/>
              </a:rPr>
              <a:t>#3.</a:t>
            </a:r>
            <a:r>
              <a:rPr lang="en-US" sz="2000" noProof="0" dirty="0">
                <a:latin typeface="Arial" panose="020B0604020202020204" pitchFamily="34" charset="0"/>
                <a:cs typeface="Arial" panose="020B0604020202020204" pitchFamily="34" charset="0"/>
              </a:rPr>
              <a:t>  Introducing SROI and Numbers for 2019 to 2024 Historical and 2025 Budget</a:t>
            </a:r>
          </a:p>
          <a:p>
            <a:pPr marL="460375" indent="-460375"/>
            <a:r>
              <a:rPr lang="en-US" sz="2000" noProof="0" dirty="0">
                <a:latin typeface="Arial" panose="020B0604020202020204" pitchFamily="34" charset="0"/>
                <a:cs typeface="Arial" panose="020B0604020202020204" pitchFamily="34" charset="0"/>
              </a:rPr>
              <a:t> </a:t>
            </a:r>
          </a:p>
          <a:p>
            <a:pPr marL="460375" indent="-460375"/>
            <a:r>
              <a:rPr lang="en-US" sz="2000" b="1" noProof="0" dirty="0">
                <a:solidFill>
                  <a:srgbClr val="B62029"/>
                </a:solidFill>
                <a:latin typeface="Arial" panose="020B0604020202020204" pitchFamily="34" charset="0"/>
                <a:cs typeface="Arial" panose="020B0604020202020204" pitchFamily="34" charset="0"/>
              </a:rPr>
              <a:t>#4.</a:t>
            </a:r>
            <a:r>
              <a:rPr lang="en-US" sz="2000" noProof="0" dirty="0">
                <a:latin typeface="Arial" panose="020B0604020202020204" pitchFamily="34" charset="0"/>
                <a:cs typeface="Arial" panose="020B0604020202020204" pitchFamily="34" charset="0"/>
              </a:rPr>
              <a:t> </a:t>
            </a:r>
            <a:r>
              <a:rPr lang="en-US" sz="2000" dirty="0">
                <a:latin typeface="Arial" panose="020B0604020202020204" pitchFamily="34" charset="0"/>
                <a:cs typeface="Arial" panose="020B0604020202020204" pitchFamily="34" charset="0"/>
              </a:rPr>
              <a:t>Comparison to Benchmark</a:t>
            </a:r>
            <a:endParaRPr lang="en-US" sz="2000" noProof="0" dirty="0">
              <a:latin typeface="Arial" panose="020B0604020202020204" pitchFamily="34" charset="0"/>
              <a:cs typeface="Arial" panose="020B0604020202020204" pitchFamily="34" charset="0"/>
            </a:endParaRPr>
          </a:p>
          <a:p>
            <a:pPr marL="460375" indent="-460375"/>
            <a:r>
              <a:rPr lang="en-US" sz="2000" noProof="0" dirty="0">
                <a:latin typeface="Arial" panose="020B0604020202020204" pitchFamily="34" charset="0"/>
                <a:cs typeface="Arial" panose="020B0604020202020204" pitchFamily="34" charset="0"/>
              </a:rPr>
              <a:t> </a:t>
            </a:r>
          </a:p>
          <a:p>
            <a:pPr marL="460375" indent="-460375"/>
            <a:r>
              <a:rPr lang="en-US" sz="2000" b="1" noProof="0" dirty="0">
                <a:solidFill>
                  <a:srgbClr val="B62029"/>
                </a:solidFill>
                <a:latin typeface="Arial" panose="020B0604020202020204" pitchFamily="34" charset="0"/>
                <a:cs typeface="Arial" panose="020B0604020202020204" pitchFamily="34" charset="0"/>
              </a:rPr>
              <a:t>#5.</a:t>
            </a:r>
            <a:r>
              <a:rPr lang="en-US" sz="2000" noProof="0" dirty="0">
                <a:latin typeface="Arial" panose="020B0604020202020204" pitchFamily="34" charset="0"/>
                <a:cs typeface="Arial" panose="020B0604020202020204" pitchFamily="34" charset="0"/>
              </a:rPr>
              <a:t>  Next steps and Q&amp;A</a:t>
            </a:r>
          </a:p>
        </p:txBody>
      </p:sp>
    </p:spTree>
    <p:extLst>
      <p:ext uri="{BB962C8B-B14F-4D97-AF65-F5344CB8AC3E}">
        <p14:creationId xmlns:p14="http://schemas.microsoft.com/office/powerpoint/2010/main" val="35189335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4D7532-2B6F-6537-C3D2-0C9A416A11C9}"/>
            </a:ext>
          </a:extLst>
        </p:cNvPr>
        <p:cNvGrpSpPr/>
        <p:nvPr/>
      </p:nvGrpSpPr>
      <p:grpSpPr>
        <a:xfrm>
          <a:off x="0" y="0"/>
          <a:ext cx="0" cy="0"/>
          <a:chOff x="0" y="0"/>
          <a:chExt cx="0" cy="0"/>
        </a:xfrm>
      </p:grpSpPr>
      <p:sp>
        <p:nvSpPr>
          <p:cNvPr id="4" name="Text 0">
            <a:extLst>
              <a:ext uri="{FF2B5EF4-FFF2-40B4-BE49-F238E27FC236}">
                <a16:creationId xmlns:a16="http://schemas.microsoft.com/office/drawing/2014/main" id="{2090AB0C-C5E1-6FFB-975A-2E659A6FB42F}"/>
              </a:ext>
            </a:extLst>
          </p:cNvPr>
          <p:cNvSpPr/>
          <p:nvPr/>
        </p:nvSpPr>
        <p:spPr>
          <a:xfrm>
            <a:off x="358140" y="1033703"/>
            <a:ext cx="9189720" cy="959805"/>
          </a:xfrm>
          <a:prstGeom prst="rect">
            <a:avLst/>
          </a:prstGeom>
          <a:noFill/>
          <a:ln/>
        </p:spPr>
        <p:txBody>
          <a:bodyPr wrap="square" lIns="0" tIns="0" rIns="0" bIns="0" rtlCol="0" anchor="ctr"/>
          <a:lstStyle/>
          <a:p>
            <a:pPr algn="ctr">
              <a:lnSpc>
                <a:spcPts val="3758"/>
              </a:lnSpc>
            </a:pPr>
            <a:endParaRPr lang="en-US" sz="2400" b="1" u="sng" noProof="0"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6B005171-73C7-9810-0117-EF96263A5B9F}"/>
              </a:ext>
            </a:extLst>
          </p:cNvPr>
          <p:cNvSpPr txBox="1"/>
          <p:nvPr/>
        </p:nvSpPr>
        <p:spPr>
          <a:xfrm>
            <a:off x="443330" y="1641896"/>
            <a:ext cx="9019340" cy="2764283"/>
          </a:xfrm>
          <a:prstGeom prst="rect">
            <a:avLst/>
          </a:prstGeom>
          <a:noFill/>
        </p:spPr>
        <p:txBody>
          <a:bodyPr wrap="square" rtlCol="0">
            <a:spAutoFit/>
          </a:bodyPr>
          <a:lstStyle/>
          <a:p>
            <a:pPr marL="342900" lvl="0" indent="-342900">
              <a:lnSpc>
                <a:spcPct val="110000"/>
              </a:lnSpc>
              <a:spcAft>
                <a:spcPts val="2600"/>
              </a:spcAft>
              <a:buFont typeface="+mj-lt"/>
              <a:buAutoNum type="arabicPeriod"/>
            </a:pPr>
            <a:r>
              <a:rPr lang="en-US" sz="2000" noProof="0" dirty="0">
                <a:latin typeface="Arial" panose="020B0604020202020204" pitchFamily="34" charset="0"/>
                <a:cs typeface="Arial" panose="020B0604020202020204" pitchFamily="34" charset="0"/>
              </a:rPr>
              <a:t>Are there best practice materials on how we can increase the probability of earning the BENEFITS?</a:t>
            </a:r>
          </a:p>
          <a:p>
            <a:pPr marL="342900" lvl="0" indent="-342900">
              <a:lnSpc>
                <a:spcPct val="110000"/>
              </a:lnSpc>
              <a:spcAft>
                <a:spcPts val="2600"/>
              </a:spcAft>
              <a:buFont typeface="+mj-lt"/>
              <a:buAutoNum type="arabicPeriod"/>
            </a:pPr>
            <a:r>
              <a:rPr lang="en-US" sz="2000" noProof="0" dirty="0">
                <a:latin typeface="Arial" panose="020B0604020202020204" pitchFamily="34" charset="0"/>
                <a:cs typeface="Arial" panose="020B0604020202020204" pitchFamily="34" charset="0"/>
              </a:rPr>
              <a:t>Will our church qualify as a world-class benchmark if we accomplish the financial transparency goals?</a:t>
            </a:r>
          </a:p>
          <a:p>
            <a:pPr marL="342900" lvl="0" indent="-342900">
              <a:lnSpc>
                <a:spcPct val="110000"/>
              </a:lnSpc>
              <a:spcAft>
                <a:spcPts val="2600"/>
              </a:spcAft>
              <a:buFont typeface="+mj-lt"/>
              <a:buAutoNum type="arabicPeriod"/>
            </a:pPr>
            <a:r>
              <a:rPr lang="en-US" sz="2000" noProof="0" dirty="0">
                <a:latin typeface="Arial" panose="020B0604020202020204" pitchFamily="34" charset="0"/>
                <a:cs typeface="Arial" panose="020B0604020202020204" pitchFamily="34" charset="0"/>
              </a:rPr>
              <a:t>Will our performance on SROI impact our level of funding from Khachkar Studios?</a:t>
            </a:r>
          </a:p>
        </p:txBody>
      </p:sp>
      <p:sp>
        <p:nvSpPr>
          <p:cNvPr id="7" name="TextBox 6">
            <a:extLst>
              <a:ext uri="{FF2B5EF4-FFF2-40B4-BE49-F238E27FC236}">
                <a16:creationId xmlns:a16="http://schemas.microsoft.com/office/drawing/2014/main" id="{B1471483-06AA-0875-D20F-BB962861D20A}"/>
              </a:ext>
            </a:extLst>
          </p:cNvPr>
          <p:cNvSpPr txBox="1"/>
          <p:nvPr/>
        </p:nvSpPr>
        <p:spPr>
          <a:xfrm>
            <a:off x="4269223" y="6564817"/>
            <a:ext cx="1367554" cy="276999"/>
          </a:xfrm>
          <a:prstGeom prst="rect">
            <a:avLst/>
          </a:prstGeom>
          <a:noFill/>
        </p:spPr>
        <p:txBody>
          <a:bodyPr wrap="square" rtlCol="0">
            <a:spAutoFit/>
          </a:bodyPr>
          <a:lstStyle/>
          <a:p>
            <a:pPr algn="ctr"/>
            <a:r>
              <a:rPr lang="en-US" sz="1200" noProof="0" dirty="0">
                <a:latin typeface="Arial" panose="020B0604020202020204" pitchFamily="34" charset="0"/>
                <a:cs typeface="Arial" panose="020B0604020202020204" pitchFamily="34" charset="0"/>
              </a:rPr>
              <a:t>Page 9 of </a:t>
            </a:r>
            <a:r>
              <a:rPr lang="en-US" sz="1200" dirty="0">
                <a:latin typeface="Arial" panose="020B0604020202020204" pitchFamily="34" charset="0"/>
                <a:cs typeface="Arial" panose="020B0604020202020204" pitchFamily="34" charset="0"/>
              </a:rPr>
              <a:t>9</a:t>
            </a:r>
            <a:endParaRPr lang="en-US" sz="1200" noProof="0"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9313CE4C-7027-CBFC-985C-79ADA561377D}"/>
              </a:ext>
            </a:extLst>
          </p:cNvPr>
          <p:cNvSpPr txBox="1"/>
          <p:nvPr/>
        </p:nvSpPr>
        <p:spPr>
          <a:xfrm>
            <a:off x="1577204" y="1051940"/>
            <a:ext cx="6751592" cy="461665"/>
          </a:xfrm>
          <a:prstGeom prst="rect">
            <a:avLst/>
          </a:prstGeom>
          <a:noFill/>
        </p:spPr>
        <p:txBody>
          <a:bodyPr wrap="square" rtlCol="0">
            <a:spAutoFit/>
          </a:bodyPr>
          <a:lstStyle/>
          <a:p>
            <a:pPr algn="ctr"/>
            <a:r>
              <a:rPr lang="en-US" sz="2400" b="1" u="sng" dirty="0">
                <a:solidFill>
                  <a:srgbClr val="B62029"/>
                </a:solidFill>
                <a:latin typeface="Arial" panose="020B0604020202020204" pitchFamily="34" charset="0"/>
                <a:cs typeface="Arial" panose="020B0604020202020204" pitchFamily="34" charset="0"/>
              </a:rPr>
              <a:t>#5B.</a:t>
            </a:r>
            <a:r>
              <a:rPr lang="en-US" sz="2400" b="1" u="sng" noProof="0" dirty="0">
                <a:latin typeface="Arial" panose="020B0604020202020204" pitchFamily="34" charset="0"/>
                <a:cs typeface="Arial" panose="020B0604020202020204" pitchFamily="34" charset="0"/>
              </a:rPr>
              <a:t> 3 Most Frequent Questions &amp; Answers</a:t>
            </a:r>
          </a:p>
        </p:txBody>
      </p:sp>
    </p:spTree>
    <p:extLst>
      <p:ext uri="{BB962C8B-B14F-4D97-AF65-F5344CB8AC3E}">
        <p14:creationId xmlns:p14="http://schemas.microsoft.com/office/powerpoint/2010/main" val="32472766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23ACA3-8344-2476-CBAF-73714A38338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BCCAF2D-F93E-D1C9-F559-F03E3C8D87B9}"/>
              </a:ext>
            </a:extLst>
          </p:cNvPr>
          <p:cNvSpPr txBox="1"/>
          <p:nvPr/>
        </p:nvSpPr>
        <p:spPr>
          <a:xfrm>
            <a:off x="1369389" y="1757442"/>
            <a:ext cx="8239130" cy="600164"/>
          </a:xfrm>
          <a:prstGeom prst="rect">
            <a:avLst/>
          </a:prstGeom>
          <a:noFill/>
        </p:spPr>
        <p:txBody>
          <a:bodyPr wrap="square" rtlCol="0">
            <a:spAutoFit/>
          </a:bodyPr>
          <a:lstStyle/>
          <a:p>
            <a:r>
              <a:rPr lang="en-US" sz="1100" b="1" noProof="0" dirty="0">
                <a:latin typeface="Arial" panose="020B0604020202020204" pitchFamily="34" charset="0"/>
                <a:cs typeface="Arial" panose="020B0604020202020204" pitchFamily="34" charset="0"/>
              </a:rPr>
              <a:t>1. Voice of the Faithful:</a:t>
            </a:r>
            <a:r>
              <a:rPr lang="en-US" sz="1100" noProof="0" dirty="0">
                <a:latin typeface="Arial" panose="020B0604020202020204" pitchFamily="34" charset="0"/>
                <a:cs typeface="Arial" panose="020B0604020202020204" pitchFamily="34" charset="0"/>
              </a:rPr>
              <a:t> World-class benchmark in financial transparency with an online searchable database of detailed 2019 to 2024 balance sheet and income statement financial numbers (mostly third-party audited) of 114 Catholic dioceses with quantitative rankings and best practice educational materials.  Financials disclosed publicly. </a:t>
            </a:r>
          </a:p>
        </p:txBody>
      </p:sp>
      <p:sp>
        <p:nvSpPr>
          <p:cNvPr id="9" name="TextBox 8">
            <a:extLst>
              <a:ext uri="{FF2B5EF4-FFF2-40B4-BE49-F238E27FC236}">
                <a16:creationId xmlns:a16="http://schemas.microsoft.com/office/drawing/2014/main" id="{C9713EAB-A695-C60C-7B9C-0712B8068299}"/>
              </a:ext>
            </a:extLst>
          </p:cNvPr>
          <p:cNvSpPr txBox="1"/>
          <p:nvPr/>
        </p:nvSpPr>
        <p:spPr>
          <a:xfrm>
            <a:off x="1405881" y="2415306"/>
            <a:ext cx="8239130" cy="769441"/>
          </a:xfrm>
          <a:prstGeom prst="rect">
            <a:avLst/>
          </a:prstGeom>
          <a:noFill/>
        </p:spPr>
        <p:txBody>
          <a:bodyPr wrap="square" rtlCol="0">
            <a:spAutoFit/>
          </a:bodyPr>
          <a:lstStyle/>
          <a:p>
            <a:r>
              <a:rPr lang="en-US" sz="1100" b="1" noProof="0" dirty="0">
                <a:latin typeface="Arial" panose="020B0604020202020204" pitchFamily="34" charset="0"/>
                <a:cs typeface="Arial" panose="020B0604020202020204" pitchFamily="34" charset="0"/>
              </a:rPr>
              <a:t>2. Orthodox Church in America: </a:t>
            </a:r>
            <a:r>
              <a:rPr lang="en-US" sz="1100" noProof="0" dirty="0">
                <a:latin typeface="Arial" panose="020B0604020202020204" pitchFamily="34" charset="0"/>
                <a:cs typeface="Arial" panose="020B0604020202020204" pitchFamily="34" charset="0"/>
              </a:rPr>
              <a:t>World-class benchmark for financial transparency and accountability among faith-based organizations.  Produced excellent on website best practice training materials.  Consistently publishes on website third-party audited financial statements — covering the period from 2006 through 2023.  Has a long-term commitment to financial transparency, and trustworthiness in managing church finances and donor contributions.</a:t>
            </a:r>
          </a:p>
        </p:txBody>
      </p:sp>
      <p:sp>
        <p:nvSpPr>
          <p:cNvPr id="14" name="TextBox 13">
            <a:extLst>
              <a:ext uri="{FF2B5EF4-FFF2-40B4-BE49-F238E27FC236}">
                <a16:creationId xmlns:a16="http://schemas.microsoft.com/office/drawing/2014/main" id="{5547D43C-39C5-C93D-A63A-4929BA31433B}"/>
              </a:ext>
            </a:extLst>
          </p:cNvPr>
          <p:cNvSpPr txBox="1"/>
          <p:nvPr/>
        </p:nvSpPr>
        <p:spPr>
          <a:xfrm>
            <a:off x="1369389" y="3268293"/>
            <a:ext cx="8239130" cy="1107996"/>
          </a:xfrm>
          <a:prstGeom prst="rect">
            <a:avLst/>
          </a:prstGeom>
          <a:noFill/>
        </p:spPr>
        <p:txBody>
          <a:bodyPr wrap="square" rtlCol="0">
            <a:spAutoFit/>
          </a:bodyPr>
          <a:lstStyle/>
          <a:p>
            <a:r>
              <a:rPr lang="en-US" sz="1100" b="1" noProof="0" dirty="0">
                <a:latin typeface="Arial" panose="020B0604020202020204" pitchFamily="34" charset="0"/>
                <a:cs typeface="Arial" panose="020B0604020202020204" pitchFamily="34" charset="0"/>
              </a:rPr>
              <a:t>3. The Evangelical Council for Financial Accountability (ECFA): </a:t>
            </a:r>
            <a:r>
              <a:rPr lang="en-US" sz="1100" noProof="0" dirty="0">
                <a:latin typeface="Arial" panose="020B0604020202020204" pitchFamily="34" charset="0"/>
                <a:cs typeface="Arial" panose="020B0604020202020204" pitchFamily="34" charset="0"/>
              </a:rPr>
              <a:t>is an American financial standards association representing Evangelical Christian organizations and churches, 2,700 accredited members of all sizes and 50 of the largest churches in America are members.  Financial transparency is covered in standard #5, which specifies that complete and accurate financial statements prepared by independent CPA publicly available, preferably widely available on the church website.  The U.S. Senate requested Commission on Accountability and Policy for Religious Organizations is operated under the authority of the ECFA board of directors. Financials disclosed publicly. </a:t>
            </a:r>
          </a:p>
        </p:txBody>
      </p:sp>
      <p:sp>
        <p:nvSpPr>
          <p:cNvPr id="17" name="TextBox 16">
            <a:extLst>
              <a:ext uri="{FF2B5EF4-FFF2-40B4-BE49-F238E27FC236}">
                <a16:creationId xmlns:a16="http://schemas.microsoft.com/office/drawing/2014/main" id="{32880D5B-C6C4-5D3D-7378-7566C43103C3}"/>
              </a:ext>
            </a:extLst>
          </p:cNvPr>
          <p:cNvSpPr txBox="1"/>
          <p:nvPr/>
        </p:nvSpPr>
        <p:spPr>
          <a:xfrm>
            <a:off x="1369389" y="4479459"/>
            <a:ext cx="8239130" cy="769441"/>
          </a:xfrm>
          <a:prstGeom prst="rect">
            <a:avLst/>
          </a:prstGeom>
          <a:noFill/>
        </p:spPr>
        <p:txBody>
          <a:bodyPr wrap="square" rtlCol="0">
            <a:spAutoFit/>
          </a:bodyPr>
          <a:lstStyle/>
          <a:p>
            <a:r>
              <a:rPr lang="en-US" sz="1100" b="1" noProof="0" dirty="0">
                <a:latin typeface="Arial" panose="020B0604020202020204" pitchFamily="34" charset="0"/>
                <a:cs typeface="Arial" panose="020B0604020202020204" pitchFamily="34" charset="0"/>
              </a:rPr>
              <a:t>4. Orthodox Ministry Services: </a:t>
            </a:r>
            <a:r>
              <a:rPr lang="en-US" sz="1100" noProof="0" dirty="0">
                <a:latin typeface="Arial" panose="020B0604020202020204" pitchFamily="34" charset="0"/>
                <a:cs typeface="Arial" panose="020B0604020202020204" pitchFamily="34" charset="0"/>
              </a:rPr>
              <a:t>Increasingly regarded as a world-class benchmark within Orthodox institutional support for its commitment to excellence, financial transparency, and accountability. It assists parishes and organizations with research, training, and operational best practices, aspiring to standards “we expect of for-profits and secular nonprofits.” Financials disclosed publicly. </a:t>
            </a:r>
          </a:p>
        </p:txBody>
      </p:sp>
      <p:sp>
        <p:nvSpPr>
          <p:cNvPr id="3" name="TextBox 2">
            <a:extLst>
              <a:ext uri="{FF2B5EF4-FFF2-40B4-BE49-F238E27FC236}">
                <a16:creationId xmlns:a16="http://schemas.microsoft.com/office/drawing/2014/main" id="{C64578A8-AC72-AAFB-D637-820F2F0FBF8D}"/>
              </a:ext>
            </a:extLst>
          </p:cNvPr>
          <p:cNvSpPr txBox="1"/>
          <p:nvPr/>
        </p:nvSpPr>
        <p:spPr>
          <a:xfrm>
            <a:off x="1405881" y="5279838"/>
            <a:ext cx="8239130" cy="769441"/>
          </a:xfrm>
          <a:prstGeom prst="rect">
            <a:avLst/>
          </a:prstGeom>
          <a:noFill/>
        </p:spPr>
        <p:txBody>
          <a:bodyPr wrap="square" rtlCol="0">
            <a:spAutoFit/>
          </a:bodyPr>
          <a:lstStyle/>
          <a:p>
            <a:r>
              <a:rPr lang="en-US" sz="1100" b="1" noProof="0" dirty="0">
                <a:latin typeface="Arial" panose="020B0604020202020204" pitchFamily="34" charset="0"/>
                <a:cs typeface="Arial" panose="020B0604020202020204" pitchFamily="34" charset="0"/>
              </a:rPr>
              <a:t>5.Catholic Leadership Institute:  </a:t>
            </a:r>
            <a:r>
              <a:rPr lang="en-US" sz="1100" noProof="0" dirty="0">
                <a:latin typeface="Arial" panose="020B0604020202020204" pitchFamily="34" charset="0"/>
                <a:cs typeface="Arial" panose="020B0604020202020204" pitchFamily="34" charset="0"/>
              </a:rPr>
              <a:t>Founded in 1991 and grown into a $10 million annual income organization that provides transformational advisory services to bishops, priests, religious, deacons, and laypersons in the Roman Catholic Church. The Institute’s programs emphasize world-class leadership formation, pastoral accountability, and the role of financial transparency as a cornerstone of responsible stewardship and management excellence. Financials disclosed publicly. </a:t>
            </a:r>
          </a:p>
        </p:txBody>
      </p:sp>
      <p:sp>
        <p:nvSpPr>
          <p:cNvPr id="5" name="TextBox 4">
            <a:extLst>
              <a:ext uri="{FF2B5EF4-FFF2-40B4-BE49-F238E27FC236}">
                <a16:creationId xmlns:a16="http://schemas.microsoft.com/office/drawing/2014/main" id="{7E75876F-8281-8F9E-D1E8-A1C9FC68A7FE}"/>
              </a:ext>
            </a:extLst>
          </p:cNvPr>
          <p:cNvSpPr txBox="1"/>
          <p:nvPr/>
        </p:nvSpPr>
        <p:spPr>
          <a:xfrm>
            <a:off x="200585" y="6073078"/>
            <a:ext cx="7114615" cy="430887"/>
          </a:xfrm>
          <a:prstGeom prst="rect">
            <a:avLst/>
          </a:prstGeom>
          <a:noFill/>
        </p:spPr>
        <p:txBody>
          <a:bodyPr wrap="square" rtlCol="0">
            <a:spAutoFit/>
          </a:bodyPr>
          <a:lstStyle/>
          <a:p>
            <a:r>
              <a:rPr lang="en-US" sz="1100" noProof="0" dirty="0">
                <a:latin typeface="Arial" panose="020B0604020202020204" pitchFamily="34" charset="0"/>
                <a:cs typeface="Arial" panose="020B0604020202020204" pitchFamily="34" charset="0"/>
              </a:rPr>
              <a:t>*Stewardship Calling is an Orthodox Christian consultant who has a broad focus including significant work on church financial performance, KPIs, and peer comparisons.</a:t>
            </a:r>
          </a:p>
        </p:txBody>
      </p:sp>
      <p:sp>
        <p:nvSpPr>
          <p:cNvPr id="6" name="TextBox 5">
            <a:extLst>
              <a:ext uri="{FF2B5EF4-FFF2-40B4-BE49-F238E27FC236}">
                <a16:creationId xmlns:a16="http://schemas.microsoft.com/office/drawing/2014/main" id="{5B896704-FEF6-D3F4-5D2F-319242FD573E}"/>
              </a:ext>
            </a:extLst>
          </p:cNvPr>
          <p:cNvSpPr txBox="1"/>
          <p:nvPr/>
        </p:nvSpPr>
        <p:spPr>
          <a:xfrm>
            <a:off x="7994932" y="291313"/>
            <a:ext cx="1613588" cy="369332"/>
          </a:xfrm>
          <a:prstGeom prst="rect">
            <a:avLst/>
          </a:prstGeom>
          <a:noFill/>
        </p:spPr>
        <p:txBody>
          <a:bodyPr wrap="square" rtlCol="0">
            <a:spAutoFit/>
          </a:bodyPr>
          <a:lstStyle/>
          <a:p>
            <a:pPr algn="ctr"/>
            <a:r>
              <a:rPr lang="en-GB" b="1" dirty="0">
                <a:latin typeface="Arial" panose="020B0604020202020204" pitchFamily="34" charset="0"/>
                <a:cs typeface="Arial" panose="020B0604020202020204" pitchFamily="34" charset="0"/>
              </a:rPr>
              <a:t>Appendix 1A</a:t>
            </a:r>
          </a:p>
        </p:txBody>
      </p:sp>
      <p:sp>
        <p:nvSpPr>
          <p:cNvPr id="10" name="Text 0">
            <a:extLst>
              <a:ext uri="{FF2B5EF4-FFF2-40B4-BE49-F238E27FC236}">
                <a16:creationId xmlns:a16="http://schemas.microsoft.com/office/drawing/2014/main" id="{0BDA0286-A465-08FB-AB45-6E4673B6BDE4}"/>
              </a:ext>
            </a:extLst>
          </p:cNvPr>
          <p:cNvSpPr/>
          <p:nvPr/>
        </p:nvSpPr>
        <p:spPr>
          <a:xfrm>
            <a:off x="250853" y="886514"/>
            <a:ext cx="9404294" cy="959805"/>
          </a:xfrm>
          <a:prstGeom prst="rect">
            <a:avLst/>
          </a:prstGeom>
          <a:noFill/>
          <a:ln/>
        </p:spPr>
        <p:txBody>
          <a:bodyPr wrap="square" lIns="0" tIns="0" rIns="0" bIns="0" rtlCol="0" anchor="ctr"/>
          <a:lstStyle/>
          <a:p>
            <a:pPr algn="ctr"/>
            <a:r>
              <a:rPr lang="en-US" sz="2400" b="1" u="sng" noProof="0" dirty="0">
                <a:latin typeface="Arial" panose="020B0604020202020204" pitchFamily="34" charset="0"/>
                <a:cs typeface="Arial" panose="020B0604020202020204" pitchFamily="34" charset="0"/>
              </a:rPr>
              <a:t>Learn from Benchmarks in Best Practice Financial Transparency to Increase Our BENEFITS</a:t>
            </a:r>
            <a:r>
              <a:rPr lang="en-US" sz="2400" u="sng" noProof="0" dirty="0">
                <a:latin typeface="Arial" panose="020B0604020202020204" pitchFamily="34" charset="0"/>
                <a:cs typeface="Arial" panose="020B0604020202020204" pitchFamily="34" charset="0"/>
              </a:rPr>
              <a:t> </a:t>
            </a:r>
            <a:endParaRPr lang="en-US" sz="2400" b="1" u="sng" noProof="0" dirty="0">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73E8DE2F-565B-C215-FB02-5E8389301D27}"/>
              </a:ext>
            </a:extLst>
          </p:cNvPr>
          <p:cNvPicPr>
            <a:picLocks noChangeAspect="1"/>
          </p:cNvPicPr>
          <p:nvPr/>
        </p:nvPicPr>
        <p:blipFill>
          <a:blip r:embed="rId2"/>
          <a:stretch>
            <a:fillRect/>
          </a:stretch>
        </p:blipFill>
        <p:spPr>
          <a:xfrm>
            <a:off x="308184" y="1864903"/>
            <a:ext cx="947746" cy="389629"/>
          </a:xfrm>
          <a:prstGeom prst="rect">
            <a:avLst/>
          </a:prstGeom>
        </p:spPr>
      </p:pic>
      <p:pic>
        <p:nvPicPr>
          <p:cNvPr id="7" name="Graphic 6">
            <a:extLst>
              <a:ext uri="{FF2B5EF4-FFF2-40B4-BE49-F238E27FC236}">
                <a16:creationId xmlns:a16="http://schemas.microsoft.com/office/drawing/2014/main" id="{E16E9CEA-D2F8-CA94-D428-AE6149A3AE1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78874" y="3200235"/>
            <a:ext cx="888064" cy="888064"/>
          </a:xfrm>
          <a:prstGeom prst="rect">
            <a:avLst/>
          </a:prstGeom>
        </p:spPr>
      </p:pic>
      <p:pic>
        <p:nvPicPr>
          <p:cNvPr id="11" name="Picture 10">
            <a:extLst>
              <a:ext uri="{FF2B5EF4-FFF2-40B4-BE49-F238E27FC236}">
                <a16:creationId xmlns:a16="http://schemas.microsoft.com/office/drawing/2014/main" id="{AB3A3014-33DE-6963-AF18-422F3FE0775E}"/>
              </a:ext>
            </a:extLst>
          </p:cNvPr>
          <p:cNvPicPr>
            <a:picLocks noChangeAspect="1"/>
          </p:cNvPicPr>
          <p:nvPr/>
        </p:nvPicPr>
        <p:blipFill>
          <a:blip r:embed="rId5"/>
          <a:stretch>
            <a:fillRect/>
          </a:stretch>
        </p:blipFill>
        <p:spPr>
          <a:xfrm>
            <a:off x="299406" y="2337405"/>
            <a:ext cx="965301" cy="643534"/>
          </a:xfrm>
          <a:prstGeom prst="rect">
            <a:avLst/>
          </a:prstGeom>
        </p:spPr>
      </p:pic>
      <p:pic>
        <p:nvPicPr>
          <p:cNvPr id="12" name="Picture 11">
            <a:extLst>
              <a:ext uri="{FF2B5EF4-FFF2-40B4-BE49-F238E27FC236}">
                <a16:creationId xmlns:a16="http://schemas.microsoft.com/office/drawing/2014/main" id="{48423355-C8A8-46BE-854F-BA0E093F101E}"/>
              </a:ext>
            </a:extLst>
          </p:cNvPr>
          <p:cNvPicPr>
            <a:picLocks noChangeAspect="1"/>
          </p:cNvPicPr>
          <p:nvPr/>
        </p:nvPicPr>
        <p:blipFill>
          <a:blip r:embed="rId6"/>
          <a:stretch>
            <a:fillRect/>
          </a:stretch>
        </p:blipFill>
        <p:spPr>
          <a:xfrm>
            <a:off x="315366" y="4097079"/>
            <a:ext cx="815080" cy="1008875"/>
          </a:xfrm>
          <a:prstGeom prst="rect">
            <a:avLst/>
          </a:prstGeom>
        </p:spPr>
      </p:pic>
      <p:pic>
        <p:nvPicPr>
          <p:cNvPr id="13" name="Picture 4" descr="Catholic Leadership Institute Jobs">
            <a:extLst>
              <a:ext uri="{FF2B5EF4-FFF2-40B4-BE49-F238E27FC236}">
                <a16:creationId xmlns:a16="http://schemas.microsoft.com/office/drawing/2014/main" id="{51A9FFD0-2885-6EAF-71FE-AB1FBEC84AF8}"/>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0585" y="5311250"/>
            <a:ext cx="1044642" cy="5373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242440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B317E8-BA92-CDC1-39EA-554CC5308BBF}"/>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D73607D-6023-E0AE-A87B-86D9B7839936}"/>
              </a:ext>
            </a:extLst>
          </p:cNvPr>
          <p:cNvSpPr txBox="1"/>
          <p:nvPr/>
        </p:nvSpPr>
        <p:spPr>
          <a:xfrm>
            <a:off x="340212" y="1783315"/>
            <a:ext cx="9189720" cy="4985980"/>
          </a:xfrm>
          <a:prstGeom prst="rect">
            <a:avLst/>
          </a:prstGeom>
          <a:noFill/>
        </p:spPr>
        <p:txBody>
          <a:bodyPr wrap="square" rtlCol="0">
            <a:spAutoFit/>
          </a:bodyPr>
          <a:lstStyle/>
          <a:p>
            <a:r>
              <a:rPr lang="en-US" sz="1100" b="1" noProof="0" dirty="0">
                <a:latin typeface="Arial" panose="020B0604020202020204" pitchFamily="34" charset="0"/>
                <a:cs typeface="Arial" panose="020B0604020202020204" pitchFamily="34" charset="0"/>
              </a:rPr>
              <a:t>6. Khachkar Studios Financial Overview Pilot Churches:  </a:t>
            </a:r>
            <a:r>
              <a:rPr lang="en-US" sz="1100" noProof="0" dirty="0">
                <a:latin typeface="Arial" panose="020B0604020202020204" pitchFamily="34" charset="0"/>
                <a:cs typeface="Arial" panose="020B0604020202020204" pitchFamily="34" charset="0"/>
              </a:rPr>
              <a:t>Public disclosure of Overview on website includes 5 years of historical summary financial balance sheet and income statement numbers (that balance) and latest budget.  The one-page Overview also includes growth rates, percentage changes, church-related income and total spending per “Faithful” and member, comparison to benchmark,  and – importantly – the Social Return on Investments (SROIs). 2019 to 2025.</a:t>
            </a:r>
          </a:p>
          <a:p>
            <a:endParaRPr lang="en-US" sz="1100" b="1" noProof="0" dirty="0">
              <a:latin typeface="Arial" panose="020B0604020202020204" pitchFamily="34" charset="0"/>
              <a:cs typeface="Arial" panose="020B0604020202020204" pitchFamily="34" charset="0"/>
            </a:endParaRPr>
          </a:p>
          <a:p>
            <a:r>
              <a:rPr lang="en-US" sz="1100" b="1" noProof="0" dirty="0">
                <a:latin typeface="Arial" panose="020B0604020202020204" pitchFamily="34" charset="0"/>
                <a:cs typeface="Arial" panose="020B0604020202020204" pitchFamily="34" charset="0"/>
              </a:rPr>
              <a:t>7. Greek Orthodox Archdiocese of America.  </a:t>
            </a:r>
            <a:r>
              <a:rPr lang="en-US" sz="1100" noProof="0" dirty="0">
                <a:latin typeface="Arial" panose="020B0604020202020204" pitchFamily="34" charset="0"/>
                <a:cs typeface="Arial" panose="020B0604020202020204" pitchFamily="34" charset="0"/>
              </a:rPr>
              <a:t>Publicly disclose audited annual financials 2007 to 2024, quarterly unaudited financials actual and budgets 2019 to 2025.</a:t>
            </a:r>
          </a:p>
          <a:p>
            <a:endParaRPr lang="en-US" sz="1000" noProof="0" dirty="0">
              <a:latin typeface="Arial" panose="020B0604020202020204" pitchFamily="34" charset="0"/>
              <a:cs typeface="Arial" panose="020B0604020202020204" pitchFamily="34" charset="0"/>
            </a:endParaRPr>
          </a:p>
          <a:p>
            <a:r>
              <a:rPr lang="en-US" sz="1100" b="1" noProof="0" dirty="0">
                <a:latin typeface="Arial" panose="020B0604020202020204" pitchFamily="34" charset="0"/>
                <a:cs typeface="Arial" panose="020B0604020202020204" pitchFamily="34" charset="0"/>
              </a:rPr>
              <a:t>8. Sampling of 10 Orthodox parishes with annual financials:  </a:t>
            </a:r>
            <a:r>
              <a:rPr lang="en-US" sz="1100" noProof="0" dirty="0">
                <a:latin typeface="Arial" panose="020B0604020202020204" pitchFamily="34" charset="0"/>
                <a:cs typeface="Arial" panose="020B0604020202020204" pitchFamily="34" charset="0"/>
              </a:rPr>
              <a:t>A range of quality from excellent with extensive details dating back to 2009, detailed budgets with update dates and monthly numbers, and internal auditor statements. </a:t>
            </a:r>
          </a:p>
          <a:p>
            <a:endParaRPr lang="en-US" sz="1100" noProof="0" dirty="0">
              <a:latin typeface="Arial" panose="020B0604020202020204" pitchFamily="34" charset="0"/>
              <a:cs typeface="Arial" panose="020B0604020202020204" pitchFamily="34" charset="0"/>
            </a:endParaRPr>
          </a:p>
          <a:p>
            <a:r>
              <a:rPr lang="en-US" sz="1100" b="1" noProof="0" dirty="0">
                <a:latin typeface="Arial" panose="020B0604020202020204" pitchFamily="34" charset="0"/>
                <a:cs typeface="Arial" panose="020B0604020202020204" pitchFamily="34" charset="0"/>
              </a:rPr>
              <a:t>9. Sampling of 10 Orthodox parishes with 990s: </a:t>
            </a:r>
            <a:r>
              <a:rPr lang="en-US" sz="1100" noProof="0" dirty="0">
                <a:latin typeface="Arial" panose="020B0604020202020204" pitchFamily="34" charset="0"/>
                <a:cs typeface="Arial" panose="020B0604020202020204" pitchFamily="34" charset="0"/>
              </a:rPr>
              <a:t>Publicly disclose in highly detailed U.S. 990 Tax Forms for an average of 14 years, minimum of 8 years and maximum of 23 years. </a:t>
            </a:r>
          </a:p>
          <a:p>
            <a:endParaRPr lang="en-US" sz="1100" b="1" noProof="0" dirty="0">
              <a:latin typeface="Arial" panose="020B0604020202020204" pitchFamily="34" charset="0"/>
              <a:cs typeface="Arial" panose="020B0604020202020204" pitchFamily="34" charset="0"/>
            </a:endParaRPr>
          </a:p>
          <a:p>
            <a:r>
              <a:rPr lang="en-US" sz="1100" b="1" noProof="0" dirty="0">
                <a:latin typeface="Arial" panose="020B0604020202020204" pitchFamily="34" charset="0"/>
                <a:cs typeface="Arial" panose="020B0604020202020204" pitchFamily="34" charset="0"/>
              </a:rPr>
              <a:t>10. U.S Conference of Catholic Bishops. </a:t>
            </a:r>
            <a:r>
              <a:rPr lang="en-US" sz="1100" noProof="0" dirty="0">
                <a:latin typeface="Arial" panose="020B0604020202020204" pitchFamily="34" charset="0"/>
                <a:cs typeface="Arial" panose="020B0604020202020204" pitchFamily="34" charset="0"/>
              </a:rPr>
              <a:t>Publicly disclose audited financial statements 2010 to 2024.</a:t>
            </a:r>
          </a:p>
          <a:p>
            <a:endParaRPr lang="en-US" sz="1100" noProof="0" dirty="0">
              <a:latin typeface="Arial" panose="020B0604020202020204" pitchFamily="34" charset="0"/>
              <a:cs typeface="Arial" panose="020B0604020202020204" pitchFamily="34" charset="0"/>
            </a:endParaRPr>
          </a:p>
          <a:p>
            <a:r>
              <a:rPr lang="en-US" sz="1100" b="1" noProof="0" dirty="0">
                <a:latin typeface="Arial" panose="020B0604020202020204" pitchFamily="34" charset="0"/>
                <a:cs typeface="Arial" panose="020B0604020202020204" pitchFamily="34" charset="0"/>
              </a:rPr>
              <a:t>11. Armenian Missionary Association of America:  </a:t>
            </a:r>
            <a:r>
              <a:rPr lang="en-US" sz="1100" noProof="0" dirty="0">
                <a:latin typeface="Arial" panose="020B0604020202020204" pitchFamily="34" charset="0"/>
                <a:cs typeface="Arial" panose="020B0604020202020204" pitchFamily="34" charset="0"/>
              </a:rPr>
              <a:t>Bi-annual reports audited financial statements on website 2012 to 2024</a:t>
            </a:r>
          </a:p>
          <a:p>
            <a:endParaRPr lang="en-US" sz="1100" noProof="0" dirty="0">
              <a:latin typeface="Arial" panose="020B0604020202020204" pitchFamily="34" charset="0"/>
              <a:cs typeface="Arial" panose="020B0604020202020204" pitchFamily="34" charset="0"/>
            </a:endParaRPr>
          </a:p>
          <a:p>
            <a:r>
              <a:rPr lang="en-US" sz="1100" b="1" noProof="0" dirty="0">
                <a:latin typeface="Arial" panose="020B0604020202020204" pitchFamily="34" charset="0"/>
                <a:cs typeface="Arial" panose="020B0604020202020204" pitchFamily="34" charset="0"/>
              </a:rPr>
              <a:t>12. Armenian Church Eastern Diocese:</a:t>
            </a:r>
            <a:r>
              <a:rPr lang="en-US" sz="1100" noProof="0" dirty="0">
                <a:latin typeface="Arial" panose="020B0604020202020204" pitchFamily="34" charset="0"/>
                <a:cs typeface="Arial" panose="020B0604020202020204" pitchFamily="34" charset="0"/>
              </a:rPr>
              <a:t> Eastern Annual Donor Report on website with summary income statement numbers, 2019 to 2024 and endowment fund Audited Financials on website 2019 to 2023.  Eastern 2005 to 2023 U.S. 990 Tax Forms on internet.</a:t>
            </a:r>
          </a:p>
          <a:p>
            <a:endParaRPr lang="en-US" sz="1100" noProof="0" dirty="0">
              <a:latin typeface="Arial" panose="020B0604020202020204" pitchFamily="34" charset="0"/>
              <a:cs typeface="Arial" panose="020B0604020202020204" pitchFamily="34" charset="0"/>
            </a:endParaRPr>
          </a:p>
          <a:p>
            <a:r>
              <a:rPr lang="en-US" sz="1100" b="1" noProof="0" dirty="0">
                <a:latin typeface="Arial" panose="020B0604020202020204" pitchFamily="34" charset="0"/>
                <a:cs typeface="Arial" panose="020B0604020202020204" pitchFamily="34" charset="0"/>
              </a:rPr>
              <a:t>13. Armenian Church Western Diocese: </a:t>
            </a:r>
            <a:r>
              <a:rPr lang="en-US" sz="1100" noProof="0" dirty="0">
                <a:latin typeface="Arial" panose="020B0604020202020204" pitchFamily="34" charset="0"/>
                <a:cs typeface="Arial" panose="020B0604020202020204" pitchFamily="34" charset="0"/>
              </a:rPr>
              <a:t>2007 to 2024 U.S. 990 Tax Forms on internet.</a:t>
            </a:r>
            <a:endParaRPr lang="en-US" sz="1100" b="1" noProof="0" dirty="0">
              <a:latin typeface="Arial" panose="020B0604020202020204" pitchFamily="34" charset="0"/>
              <a:cs typeface="Arial" panose="020B0604020202020204" pitchFamily="34" charset="0"/>
            </a:endParaRPr>
          </a:p>
          <a:p>
            <a:endParaRPr lang="en-US" sz="1100" noProof="0" dirty="0">
              <a:latin typeface="Arial" panose="020B0604020202020204" pitchFamily="34" charset="0"/>
              <a:cs typeface="Arial" panose="020B0604020202020204" pitchFamily="34" charset="0"/>
            </a:endParaRPr>
          </a:p>
          <a:p>
            <a:r>
              <a:rPr lang="en-US" sz="1100" b="1" noProof="0" dirty="0">
                <a:latin typeface="Arial" panose="020B0604020202020204" pitchFamily="34" charset="0"/>
                <a:cs typeface="Arial" panose="020B0604020202020204" pitchFamily="34" charset="0"/>
              </a:rPr>
              <a:t>14. Armenian Parish Foundations:  </a:t>
            </a:r>
            <a:r>
              <a:rPr lang="en-US" sz="1100" noProof="0" dirty="0">
                <a:latin typeface="Arial" panose="020B0604020202020204" pitchFamily="34" charset="0"/>
                <a:cs typeface="Arial" panose="020B0604020202020204" pitchFamily="34" charset="0"/>
              </a:rPr>
              <a:t>St. John Armenian Church Foundation’s U.S. 990 Tax Forms 2001 to 2023 on internet.  Holy Trinity Armenian Apostolic Church of Greater Boston U.S. 990 Tax Forms 2001 to 2022 on internet.  </a:t>
            </a:r>
          </a:p>
          <a:p>
            <a:endParaRPr lang="en-US" sz="1100" noProof="0" dirty="0">
              <a:latin typeface="Arial" panose="020B0604020202020204" pitchFamily="34" charset="0"/>
              <a:cs typeface="Arial" panose="020B0604020202020204" pitchFamily="34" charset="0"/>
            </a:endParaRPr>
          </a:p>
          <a:p>
            <a:r>
              <a:rPr lang="en-US" sz="1100" b="1" noProof="0" dirty="0">
                <a:latin typeface="Arial" panose="020B0604020202020204" pitchFamily="34" charset="0"/>
                <a:cs typeface="Arial" panose="020B0604020202020204" pitchFamily="34" charset="0"/>
              </a:rPr>
              <a:t>15. 12 U.S. Roman Catholic  Diocesan Fiscal Management Conferences:  </a:t>
            </a:r>
            <a:r>
              <a:rPr lang="en-US" sz="1100" noProof="0" dirty="0">
                <a:latin typeface="Arial" panose="020B0604020202020204" pitchFamily="34" charset="0"/>
                <a:cs typeface="Arial" panose="020B0604020202020204" pitchFamily="34" charset="0"/>
              </a:rPr>
              <a:t>2025 was the 54</a:t>
            </a:r>
            <a:r>
              <a:rPr lang="en-US" sz="1100" baseline="30000" noProof="0" dirty="0">
                <a:latin typeface="Arial" panose="020B0604020202020204" pitchFamily="34" charset="0"/>
                <a:cs typeface="Arial" panose="020B0604020202020204" pitchFamily="34" charset="0"/>
              </a:rPr>
              <a:t>th</a:t>
            </a:r>
            <a:r>
              <a:rPr lang="en-US" sz="1100" noProof="0" dirty="0">
                <a:latin typeface="Arial" panose="020B0604020202020204" pitchFamily="34" charset="0"/>
                <a:cs typeface="Arial" panose="020B0604020202020204" pitchFamily="34" charset="0"/>
              </a:rPr>
              <a:t> conference</a:t>
            </a:r>
          </a:p>
          <a:p>
            <a:r>
              <a:rPr lang="en-US" sz="1100" noProof="0" dirty="0">
                <a:latin typeface="Arial" panose="020B0604020202020204" pitchFamily="34" charset="0"/>
                <a:cs typeface="Arial" panose="020B0604020202020204" pitchFamily="34" charset="0"/>
              </a:rPr>
              <a:t>year. </a:t>
            </a:r>
            <a:r>
              <a:rPr lang="en-US" sz="1100" dirty="0">
                <a:latin typeface="Arial" panose="020B0604020202020204" pitchFamily="34" charset="0"/>
                <a:cs typeface="Arial" panose="020B0604020202020204" pitchFamily="34" charset="0"/>
              </a:rPr>
              <a:t> </a:t>
            </a:r>
            <a:r>
              <a:rPr lang="en-US" sz="1100" noProof="0" dirty="0">
                <a:latin typeface="Arial" panose="020B0604020202020204" pitchFamily="34" charset="0"/>
                <a:cs typeface="Arial" panose="020B0604020202020204" pitchFamily="34" charset="0"/>
              </a:rPr>
              <a:t>Financials disclosed publicly.</a:t>
            </a:r>
          </a:p>
        </p:txBody>
      </p:sp>
      <p:sp>
        <p:nvSpPr>
          <p:cNvPr id="2" name="Rectangle 1">
            <a:extLst>
              <a:ext uri="{FF2B5EF4-FFF2-40B4-BE49-F238E27FC236}">
                <a16:creationId xmlns:a16="http://schemas.microsoft.com/office/drawing/2014/main" id="{9E29788F-C1CA-0D1E-E766-9A61C7EF17BA}"/>
              </a:ext>
            </a:extLst>
          </p:cNvPr>
          <p:cNvSpPr/>
          <p:nvPr/>
        </p:nvSpPr>
        <p:spPr>
          <a:xfrm>
            <a:off x="386446" y="1789291"/>
            <a:ext cx="9097253" cy="800931"/>
          </a:xfrm>
          <a:prstGeom prst="rect">
            <a:avLst/>
          </a:prstGeom>
          <a:noFill/>
          <a:ln w="25400">
            <a:solidFill>
              <a:srgbClr val="B6202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TextBox 4">
            <a:extLst>
              <a:ext uri="{FF2B5EF4-FFF2-40B4-BE49-F238E27FC236}">
                <a16:creationId xmlns:a16="http://schemas.microsoft.com/office/drawing/2014/main" id="{D2546F18-431D-675D-4585-E46D1DF09CF1}"/>
              </a:ext>
            </a:extLst>
          </p:cNvPr>
          <p:cNvSpPr txBox="1"/>
          <p:nvPr/>
        </p:nvSpPr>
        <p:spPr>
          <a:xfrm>
            <a:off x="7994932" y="291313"/>
            <a:ext cx="1613588" cy="369332"/>
          </a:xfrm>
          <a:prstGeom prst="rect">
            <a:avLst/>
          </a:prstGeom>
          <a:noFill/>
        </p:spPr>
        <p:txBody>
          <a:bodyPr wrap="square" rtlCol="0">
            <a:spAutoFit/>
          </a:bodyPr>
          <a:lstStyle/>
          <a:p>
            <a:pPr algn="ctr"/>
            <a:r>
              <a:rPr lang="en-GB" b="1" dirty="0">
                <a:latin typeface="Arial" panose="020B0604020202020204" pitchFamily="34" charset="0"/>
                <a:cs typeface="Arial" panose="020B0604020202020204" pitchFamily="34" charset="0"/>
              </a:rPr>
              <a:t>Appendix 1B</a:t>
            </a:r>
          </a:p>
        </p:txBody>
      </p:sp>
      <p:sp>
        <p:nvSpPr>
          <p:cNvPr id="6" name="Text 0">
            <a:extLst>
              <a:ext uri="{FF2B5EF4-FFF2-40B4-BE49-F238E27FC236}">
                <a16:creationId xmlns:a16="http://schemas.microsoft.com/office/drawing/2014/main" id="{0180864A-7051-A2DF-A5FA-C809E9ED8150}"/>
              </a:ext>
            </a:extLst>
          </p:cNvPr>
          <p:cNvSpPr/>
          <p:nvPr/>
        </p:nvSpPr>
        <p:spPr>
          <a:xfrm>
            <a:off x="265673" y="878860"/>
            <a:ext cx="9189720" cy="959805"/>
          </a:xfrm>
          <a:prstGeom prst="rect">
            <a:avLst/>
          </a:prstGeom>
          <a:noFill/>
          <a:ln/>
        </p:spPr>
        <p:txBody>
          <a:bodyPr wrap="square" lIns="0" tIns="0" rIns="0" bIns="0" rtlCol="0" anchor="ctr"/>
          <a:lstStyle/>
          <a:p>
            <a:pPr algn="ctr"/>
            <a:r>
              <a:rPr lang="en-US" sz="2400" b="1" u="sng" dirty="0">
                <a:latin typeface="Arial" panose="020B0604020202020204" pitchFamily="34" charset="0"/>
                <a:cs typeface="Arial" panose="020B0604020202020204" pitchFamily="34" charset="0"/>
              </a:rPr>
              <a:t>Learn from Benchmarks in Best Practice Financial Transparency to Increase Our BENEFITS</a:t>
            </a:r>
            <a:r>
              <a:rPr lang="en-US" sz="2400" u="sng" dirty="0">
                <a:latin typeface="Arial" panose="020B0604020202020204" pitchFamily="34" charset="0"/>
                <a:cs typeface="Arial" panose="020B0604020202020204" pitchFamily="34" charset="0"/>
              </a:rPr>
              <a:t> </a:t>
            </a:r>
            <a:endParaRPr lang="en-US" sz="2400" b="1" u="sng"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604255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0">
            <a:extLst>
              <a:ext uri="{FF2B5EF4-FFF2-40B4-BE49-F238E27FC236}">
                <a16:creationId xmlns:a16="http://schemas.microsoft.com/office/drawing/2014/main" id="{394ED55C-830A-5F9E-8389-FE648E5DE670}"/>
              </a:ext>
            </a:extLst>
          </p:cNvPr>
          <p:cNvSpPr/>
          <p:nvPr/>
        </p:nvSpPr>
        <p:spPr>
          <a:xfrm>
            <a:off x="358140" y="1033703"/>
            <a:ext cx="9189720" cy="1377724"/>
          </a:xfrm>
          <a:prstGeom prst="rect">
            <a:avLst/>
          </a:prstGeom>
          <a:noFill/>
          <a:ln/>
        </p:spPr>
        <p:txBody>
          <a:bodyPr wrap="square" lIns="0" tIns="0" rIns="0" bIns="0" rtlCol="0" anchor="ctr"/>
          <a:lstStyle/>
          <a:p>
            <a:pPr algn="ctr">
              <a:lnSpc>
                <a:spcPct val="120000"/>
              </a:lnSpc>
            </a:pPr>
            <a:r>
              <a:rPr lang="en-US" sz="2400" b="1" u="sng" noProof="0" dirty="0">
                <a:solidFill>
                  <a:srgbClr val="B62029"/>
                </a:solidFill>
                <a:latin typeface="Arial" panose="020B0604020202020204" pitchFamily="34" charset="0"/>
                <a:cs typeface="Arial" panose="020B0604020202020204" pitchFamily="34" charset="0"/>
              </a:rPr>
              <a:t>#1A.</a:t>
            </a:r>
            <a:r>
              <a:rPr lang="en-US" sz="2400" b="1" u="sng" noProof="0" dirty="0">
                <a:latin typeface="Arial" panose="020B0604020202020204" pitchFamily="34" charset="0"/>
                <a:cs typeface="Arial" panose="020B0604020202020204" pitchFamily="34" charset="0"/>
              </a:rPr>
              <a:t> St. Joseph Orthodox Church is a Pilot in a 5-Year Initiative to Increase the Number of Regular Sunday Church Parishioners, the “Faithful”</a:t>
            </a:r>
          </a:p>
        </p:txBody>
      </p:sp>
      <p:sp>
        <p:nvSpPr>
          <p:cNvPr id="6" name="TextBox 5">
            <a:extLst>
              <a:ext uri="{FF2B5EF4-FFF2-40B4-BE49-F238E27FC236}">
                <a16:creationId xmlns:a16="http://schemas.microsoft.com/office/drawing/2014/main" id="{9A2926AD-CE17-44C0-719E-A9442BAA3009}"/>
              </a:ext>
            </a:extLst>
          </p:cNvPr>
          <p:cNvSpPr txBox="1"/>
          <p:nvPr/>
        </p:nvSpPr>
        <p:spPr>
          <a:xfrm>
            <a:off x="499110" y="2818218"/>
            <a:ext cx="8907780" cy="1938992"/>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Our</a:t>
            </a:r>
            <a:r>
              <a:rPr lang="en-US" sz="2000" noProof="0" dirty="0">
                <a:latin typeface="Arial" panose="020B0604020202020204" pitchFamily="34" charset="0"/>
                <a:cs typeface="Arial" panose="020B0604020202020204" pitchFamily="34" charset="0"/>
              </a:rPr>
              <a:t> focus is on </a:t>
            </a:r>
            <a:r>
              <a:rPr lang="en-US" sz="2000" dirty="0">
                <a:latin typeface="Arial" panose="020B0604020202020204" pitchFamily="34" charset="0"/>
                <a:cs typeface="Arial" panose="020B0604020202020204" pitchFamily="34" charset="0"/>
              </a:rPr>
              <a:t>enthusiastically embracing </a:t>
            </a:r>
            <a:r>
              <a:rPr lang="en-US" sz="2000" noProof="0" dirty="0">
                <a:latin typeface="Arial" panose="020B0604020202020204" pitchFamily="34" charset="0"/>
                <a:cs typeface="Arial" panose="020B0604020202020204" pitchFamily="34" charset="0"/>
              </a:rPr>
              <a:t>the best practices of financial discipline from world-class benchmarking and management excellence.</a:t>
            </a:r>
          </a:p>
          <a:p>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Our</a:t>
            </a:r>
            <a:r>
              <a:rPr lang="en-US" sz="2000" noProof="0" dirty="0">
                <a:latin typeface="Arial" panose="020B0604020202020204" pitchFamily="34" charset="0"/>
                <a:cs typeface="Arial" panose="020B0604020202020204" pitchFamily="34" charset="0"/>
              </a:rPr>
              <a:t> potential BENEFITS are extraordinary</a:t>
            </a:r>
            <a:r>
              <a:rPr lang="en-US" sz="2000" dirty="0">
                <a:latin typeface="Arial" panose="020B0604020202020204" pitchFamily="34" charset="0"/>
                <a:cs typeface="Arial" panose="020B0604020202020204" pitchFamily="34" charset="0"/>
              </a:rPr>
              <a:t>, see next slide.</a:t>
            </a:r>
            <a:r>
              <a:rPr lang="en-US" sz="2000" noProof="0" dirty="0">
                <a:latin typeface="Arial" panose="020B0604020202020204" pitchFamily="34" charset="0"/>
                <a:cs typeface="Arial" panose="020B0604020202020204" pitchFamily="34" charset="0"/>
              </a:rPr>
              <a:t> </a:t>
            </a:r>
          </a:p>
          <a:p>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T</a:t>
            </a:r>
            <a:r>
              <a:rPr lang="en-US" sz="2000" noProof="0" dirty="0">
                <a:latin typeface="Arial" panose="020B0604020202020204" pitchFamily="34" charset="0"/>
                <a:cs typeface="Arial" panose="020B0604020202020204" pitchFamily="34" charset="0"/>
              </a:rPr>
              <a:t>he incentive award funding is historic.</a:t>
            </a:r>
          </a:p>
        </p:txBody>
      </p:sp>
      <p:sp>
        <p:nvSpPr>
          <p:cNvPr id="7" name="TextBox 6">
            <a:extLst>
              <a:ext uri="{FF2B5EF4-FFF2-40B4-BE49-F238E27FC236}">
                <a16:creationId xmlns:a16="http://schemas.microsoft.com/office/drawing/2014/main" id="{A6FB241D-CAD7-4B29-622C-6463D80C078C}"/>
              </a:ext>
            </a:extLst>
          </p:cNvPr>
          <p:cNvSpPr txBox="1"/>
          <p:nvPr/>
        </p:nvSpPr>
        <p:spPr>
          <a:xfrm>
            <a:off x="4269223" y="6564817"/>
            <a:ext cx="1367554" cy="276999"/>
          </a:xfrm>
          <a:prstGeom prst="rect">
            <a:avLst/>
          </a:prstGeom>
          <a:noFill/>
        </p:spPr>
        <p:txBody>
          <a:bodyPr wrap="square" rtlCol="0">
            <a:spAutoFit/>
          </a:bodyPr>
          <a:lstStyle/>
          <a:p>
            <a:pPr algn="ctr"/>
            <a:r>
              <a:rPr lang="en-US" sz="1200" noProof="0" dirty="0">
                <a:latin typeface="Arial" panose="020B0604020202020204" pitchFamily="34" charset="0"/>
                <a:cs typeface="Arial" panose="020B0604020202020204" pitchFamily="34" charset="0"/>
              </a:rPr>
              <a:t>Page 1 of 9</a:t>
            </a:r>
          </a:p>
        </p:txBody>
      </p:sp>
    </p:spTree>
    <p:extLst>
      <p:ext uri="{BB962C8B-B14F-4D97-AF65-F5344CB8AC3E}">
        <p14:creationId xmlns:p14="http://schemas.microsoft.com/office/powerpoint/2010/main" val="27937271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E60ED6-B28D-4FD4-6C6A-B176AFE2F39B}"/>
            </a:ext>
          </a:extLst>
        </p:cNvPr>
        <p:cNvGrpSpPr/>
        <p:nvPr/>
      </p:nvGrpSpPr>
      <p:grpSpPr>
        <a:xfrm>
          <a:off x="0" y="0"/>
          <a:ext cx="0" cy="0"/>
          <a:chOff x="0" y="0"/>
          <a:chExt cx="0" cy="0"/>
        </a:xfrm>
      </p:grpSpPr>
      <p:sp>
        <p:nvSpPr>
          <p:cNvPr id="4" name="Text 0">
            <a:extLst>
              <a:ext uri="{FF2B5EF4-FFF2-40B4-BE49-F238E27FC236}">
                <a16:creationId xmlns:a16="http://schemas.microsoft.com/office/drawing/2014/main" id="{5FD6AE9B-68FA-8528-80AE-D4122215D1DA}"/>
              </a:ext>
            </a:extLst>
          </p:cNvPr>
          <p:cNvSpPr/>
          <p:nvPr/>
        </p:nvSpPr>
        <p:spPr>
          <a:xfrm>
            <a:off x="358140" y="1033703"/>
            <a:ext cx="9189720" cy="959805"/>
          </a:xfrm>
          <a:prstGeom prst="rect">
            <a:avLst/>
          </a:prstGeom>
          <a:noFill/>
          <a:ln/>
        </p:spPr>
        <p:txBody>
          <a:bodyPr wrap="square" lIns="0" tIns="0" rIns="0" bIns="0" rtlCol="0" anchor="ctr"/>
          <a:lstStyle/>
          <a:p>
            <a:pPr algn="ctr">
              <a:lnSpc>
                <a:spcPts val="3758"/>
              </a:lnSpc>
            </a:pPr>
            <a:r>
              <a:rPr lang="en-US" sz="2400" b="1" u="sng" noProof="0" dirty="0">
                <a:solidFill>
                  <a:srgbClr val="B62029"/>
                </a:solidFill>
                <a:latin typeface="Arial" panose="020B0604020202020204" pitchFamily="34" charset="0"/>
                <a:cs typeface="Arial" panose="020B0604020202020204" pitchFamily="34" charset="0"/>
              </a:rPr>
              <a:t>#1B.</a:t>
            </a:r>
            <a:r>
              <a:rPr lang="en-US" sz="2400" b="1" u="sng" noProof="0" dirty="0">
                <a:latin typeface="Arial" panose="020B0604020202020204" pitchFamily="34" charset="0"/>
                <a:cs typeface="Arial" panose="020B0604020202020204" pitchFamily="34" charset="0"/>
              </a:rPr>
              <a:t> Extraordinary BENEFITS from Financial Discipline with World-Class Benchmarking and Management Excellence</a:t>
            </a:r>
          </a:p>
        </p:txBody>
      </p:sp>
      <p:sp>
        <p:nvSpPr>
          <p:cNvPr id="5" name="TextBox 4">
            <a:extLst>
              <a:ext uri="{FF2B5EF4-FFF2-40B4-BE49-F238E27FC236}">
                <a16:creationId xmlns:a16="http://schemas.microsoft.com/office/drawing/2014/main" id="{F9E2FDF3-528C-D991-7E83-84DB3764DE95}"/>
              </a:ext>
            </a:extLst>
          </p:cNvPr>
          <p:cNvSpPr txBox="1"/>
          <p:nvPr/>
        </p:nvSpPr>
        <p:spPr>
          <a:xfrm>
            <a:off x="932333" y="2296452"/>
            <a:ext cx="8022814" cy="2162259"/>
          </a:xfrm>
          <a:prstGeom prst="rect">
            <a:avLst/>
          </a:prstGeom>
          <a:noFill/>
        </p:spPr>
        <p:txBody>
          <a:bodyPr wrap="square" lIns="90000" numCol="2" spcCol="1080000" rtlCol="0">
            <a:normAutofit/>
          </a:bodyPr>
          <a:lstStyle/>
          <a:p>
            <a:pPr marL="460375" lvl="0" indent="-460375">
              <a:lnSpc>
                <a:spcPct val="120000"/>
              </a:lnSpc>
              <a:buFont typeface="+mj-lt"/>
              <a:buAutoNum type="arabicPeriod"/>
            </a:pPr>
            <a:r>
              <a:rPr lang="en-US" sz="2400" b="1" noProof="0" dirty="0">
                <a:latin typeface="Arial" panose="020B0604020202020204" pitchFamily="34" charset="0"/>
                <a:cs typeface="Arial" panose="020B0604020202020204" pitchFamily="34" charset="0"/>
              </a:rPr>
              <a:t>B</a:t>
            </a:r>
            <a:r>
              <a:rPr lang="en-US" sz="2000" noProof="0" dirty="0">
                <a:latin typeface="Arial" panose="020B0604020202020204" pitchFamily="34" charset="0"/>
                <a:cs typeface="Arial" panose="020B0604020202020204" pitchFamily="34" charset="0"/>
              </a:rPr>
              <a:t>iblical Wisdoms</a:t>
            </a:r>
          </a:p>
          <a:p>
            <a:pPr marL="460375" lvl="0" indent="-460375">
              <a:lnSpc>
                <a:spcPct val="120000"/>
              </a:lnSpc>
              <a:buFont typeface="+mj-lt"/>
              <a:buAutoNum type="arabicPeriod"/>
            </a:pPr>
            <a:r>
              <a:rPr lang="en-US" sz="2400" b="1" noProof="0" dirty="0">
                <a:latin typeface="Arial" panose="020B0604020202020204" pitchFamily="34" charset="0"/>
                <a:cs typeface="Arial" panose="020B0604020202020204" pitchFamily="34" charset="0"/>
              </a:rPr>
              <a:t>E</a:t>
            </a:r>
            <a:r>
              <a:rPr lang="en-US" sz="2000" noProof="0" dirty="0">
                <a:latin typeface="Arial" panose="020B0604020202020204" pitchFamily="34" charset="0"/>
                <a:cs typeface="Arial" panose="020B0604020202020204" pitchFamily="34" charset="0"/>
              </a:rPr>
              <a:t>ducating others</a:t>
            </a:r>
          </a:p>
          <a:p>
            <a:pPr marL="460375" lvl="0" indent="-460375">
              <a:lnSpc>
                <a:spcPct val="120000"/>
              </a:lnSpc>
              <a:buFont typeface="+mj-lt"/>
              <a:buAutoNum type="arabicPeriod"/>
            </a:pPr>
            <a:r>
              <a:rPr lang="en-US" sz="2400" b="1" noProof="0" dirty="0">
                <a:latin typeface="Arial" panose="020B0604020202020204" pitchFamily="34" charset="0"/>
                <a:cs typeface="Arial" panose="020B0604020202020204" pitchFamily="34" charset="0"/>
              </a:rPr>
              <a:t>N</a:t>
            </a:r>
            <a:r>
              <a:rPr lang="en-US" sz="2000" noProof="0" dirty="0">
                <a:latin typeface="Arial" panose="020B0604020202020204" pitchFamily="34" charset="0"/>
                <a:cs typeface="Arial" panose="020B0604020202020204" pitchFamily="34" charset="0"/>
              </a:rPr>
              <a:t>ew “Faithful”</a:t>
            </a:r>
          </a:p>
          <a:p>
            <a:pPr marL="460375" lvl="0" indent="-460375">
              <a:lnSpc>
                <a:spcPct val="120000"/>
              </a:lnSpc>
              <a:buFont typeface="+mj-lt"/>
              <a:buAutoNum type="arabicPeriod"/>
            </a:pPr>
            <a:r>
              <a:rPr lang="en-US" sz="2400" b="1" noProof="0" dirty="0">
                <a:latin typeface="Arial" panose="020B0604020202020204" pitchFamily="34" charset="0"/>
                <a:cs typeface="Arial" panose="020B0604020202020204" pitchFamily="34" charset="0"/>
              </a:rPr>
              <a:t>E</a:t>
            </a:r>
            <a:r>
              <a:rPr lang="en-US" sz="2000" noProof="0" dirty="0">
                <a:latin typeface="Arial" panose="020B0604020202020204" pitchFamily="34" charset="0"/>
                <a:cs typeface="Arial" panose="020B0604020202020204" pitchFamily="34" charset="0"/>
              </a:rPr>
              <a:t>nvironment</a:t>
            </a:r>
          </a:p>
          <a:p>
            <a:pPr marL="460375" lvl="0" indent="-460375">
              <a:lnSpc>
                <a:spcPct val="120000"/>
              </a:lnSpc>
              <a:buFont typeface="+mj-lt"/>
              <a:buAutoNum type="arabicPeriod"/>
            </a:pPr>
            <a:r>
              <a:rPr lang="en-US" sz="2400" b="1" noProof="0" dirty="0">
                <a:latin typeface="Arial" panose="020B0604020202020204" pitchFamily="34" charset="0"/>
                <a:cs typeface="Arial" panose="020B0604020202020204" pitchFamily="34" charset="0"/>
              </a:rPr>
              <a:t>F</a:t>
            </a:r>
            <a:r>
              <a:rPr lang="en-US" sz="2000" noProof="0" dirty="0">
                <a:latin typeface="Arial" panose="020B0604020202020204" pitchFamily="34" charset="0"/>
                <a:cs typeface="Arial" panose="020B0604020202020204" pitchFamily="34" charset="0"/>
              </a:rPr>
              <a:t>inancial strength</a:t>
            </a:r>
          </a:p>
          <a:p>
            <a:pPr marL="460375" lvl="0" indent="-460375">
              <a:lnSpc>
                <a:spcPct val="120000"/>
              </a:lnSpc>
              <a:buFont typeface="+mj-lt"/>
              <a:buAutoNum type="arabicPeriod"/>
            </a:pPr>
            <a:r>
              <a:rPr lang="en-US" sz="2400" b="1" noProof="0" dirty="0">
                <a:latin typeface="Arial" panose="020B0604020202020204" pitchFamily="34" charset="0"/>
                <a:cs typeface="Arial" panose="020B0604020202020204" pitchFamily="34" charset="0"/>
              </a:rPr>
              <a:t>I</a:t>
            </a:r>
            <a:r>
              <a:rPr lang="en-US" sz="2000" noProof="0" dirty="0">
                <a:latin typeface="Arial" panose="020B0604020202020204" pitchFamily="34" charset="0"/>
                <a:cs typeface="Arial" panose="020B0604020202020204" pitchFamily="34" charset="0"/>
              </a:rPr>
              <a:t>dentity</a:t>
            </a:r>
          </a:p>
          <a:p>
            <a:pPr marL="460375" lvl="0" indent="-460375">
              <a:lnSpc>
                <a:spcPct val="120000"/>
              </a:lnSpc>
              <a:buFont typeface="+mj-lt"/>
              <a:buAutoNum type="arabicPeriod"/>
            </a:pPr>
            <a:r>
              <a:rPr lang="en-US" sz="2400" b="1" noProof="0" dirty="0">
                <a:latin typeface="Arial" panose="020B0604020202020204" pitchFamily="34" charset="0"/>
                <a:cs typeface="Arial" panose="020B0604020202020204" pitchFamily="34" charset="0"/>
              </a:rPr>
              <a:t>T</a:t>
            </a:r>
            <a:r>
              <a:rPr lang="en-US" sz="2000" noProof="0" dirty="0">
                <a:latin typeface="Arial" panose="020B0604020202020204" pitchFamily="34" charset="0"/>
                <a:cs typeface="Arial" panose="020B0604020202020204" pitchFamily="34" charset="0"/>
              </a:rPr>
              <a:t>rack record</a:t>
            </a:r>
          </a:p>
          <a:p>
            <a:pPr marL="460375" lvl="0" indent="-460375">
              <a:lnSpc>
                <a:spcPct val="120000"/>
              </a:lnSpc>
              <a:buFont typeface="+mj-lt"/>
              <a:buAutoNum type="arabicPeriod"/>
            </a:pPr>
            <a:r>
              <a:rPr lang="en-US" sz="2400" b="1" noProof="0" dirty="0">
                <a:latin typeface="Arial" panose="020B0604020202020204" pitchFamily="34" charset="0"/>
                <a:cs typeface="Arial" panose="020B0604020202020204" pitchFamily="34" charset="0"/>
              </a:rPr>
              <a:t>S</a:t>
            </a:r>
            <a:r>
              <a:rPr lang="en-US" sz="2000" noProof="0" dirty="0">
                <a:latin typeface="Arial" panose="020B0604020202020204" pitchFamily="34" charset="0"/>
                <a:cs typeface="Arial" panose="020B0604020202020204" pitchFamily="34" charset="0"/>
              </a:rPr>
              <a:t>tewards</a:t>
            </a:r>
          </a:p>
        </p:txBody>
      </p:sp>
      <p:sp>
        <p:nvSpPr>
          <p:cNvPr id="6" name="TextBox 5">
            <a:extLst>
              <a:ext uri="{FF2B5EF4-FFF2-40B4-BE49-F238E27FC236}">
                <a16:creationId xmlns:a16="http://schemas.microsoft.com/office/drawing/2014/main" id="{5272FA79-70E3-86E1-8567-FC6D9A8FF0A7}"/>
              </a:ext>
            </a:extLst>
          </p:cNvPr>
          <p:cNvSpPr txBox="1"/>
          <p:nvPr/>
        </p:nvSpPr>
        <p:spPr>
          <a:xfrm>
            <a:off x="309427" y="4864056"/>
            <a:ext cx="9287147" cy="400110"/>
          </a:xfrm>
          <a:prstGeom prst="rect">
            <a:avLst/>
          </a:prstGeom>
          <a:noFill/>
        </p:spPr>
        <p:txBody>
          <a:bodyPr wrap="square" rtlCol="0">
            <a:spAutoFit/>
          </a:bodyPr>
          <a:lstStyle/>
          <a:p>
            <a:r>
              <a:rPr lang="en-US" sz="2000" noProof="0" dirty="0">
                <a:latin typeface="Arial" panose="020B0604020202020204" pitchFamily="34" charset="0"/>
                <a:cs typeface="Arial" panose="020B0604020202020204" pitchFamily="34" charset="0"/>
              </a:rPr>
              <a:t>See our one-page briefing memo on our website under FINANCIAL </a:t>
            </a:r>
          </a:p>
        </p:txBody>
      </p:sp>
      <p:sp>
        <p:nvSpPr>
          <p:cNvPr id="7" name="TextBox 6">
            <a:extLst>
              <a:ext uri="{FF2B5EF4-FFF2-40B4-BE49-F238E27FC236}">
                <a16:creationId xmlns:a16="http://schemas.microsoft.com/office/drawing/2014/main" id="{2CA9CA53-45B3-7C29-B802-D0C2AABD1273}"/>
              </a:ext>
            </a:extLst>
          </p:cNvPr>
          <p:cNvSpPr txBox="1"/>
          <p:nvPr/>
        </p:nvSpPr>
        <p:spPr>
          <a:xfrm>
            <a:off x="4269223" y="6564817"/>
            <a:ext cx="1367554" cy="276999"/>
          </a:xfrm>
          <a:prstGeom prst="rect">
            <a:avLst/>
          </a:prstGeom>
          <a:noFill/>
        </p:spPr>
        <p:txBody>
          <a:bodyPr wrap="square" rtlCol="0">
            <a:spAutoFit/>
          </a:bodyPr>
          <a:lstStyle/>
          <a:p>
            <a:pPr algn="ctr"/>
            <a:r>
              <a:rPr lang="en-US" sz="1200" noProof="0" dirty="0">
                <a:latin typeface="Arial" panose="020B0604020202020204" pitchFamily="34" charset="0"/>
                <a:cs typeface="Arial" panose="020B0604020202020204" pitchFamily="34" charset="0"/>
              </a:rPr>
              <a:t>Page 2 of 9</a:t>
            </a:r>
          </a:p>
        </p:txBody>
      </p:sp>
    </p:spTree>
    <p:extLst>
      <p:ext uri="{BB962C8B-B14F-4D97-AF65-F5344CB8AC3E}">
        <p14:creationId xmlns:p14="http://schemas.microsoft.com/office/powerpoint/2010/main" val="10794691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B89FB2-5FA2-14F1-97BB-DF8AB5C7F14C}"/>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4EA4CC27-F1FD-FFC1-D849-FDFB55EDC44E}"/>
              </a:ext>
            </a:extLst>
          </p:cNvPr>
          <p:cNvSpPr txBox="1"/>
          <p:nvPr/>
        </p:nvSpPr>
        <p:spPr>
          <a:xfrm>
            <a:off x="4269223" y="6564817"/>
            <a:ext cx="1367554" cy="276999"/>
          </a:xfrm>
          <a:prstGeom prst="rect">
            <a:avLst/>
          </a:prstGeom>
          <a:noFill/>
        </p:spPr>
        <p:txBody>
          <a:bodyPr wrap="square" rtlCol="0">
            <a:spAutoFit/>
          </a:bodyPr>
          <a:lstStyle/>
          <a:p>
            <a:pPr algn="ctr"/>
            <a:r>
              <a:rPr lang="en-US" sz="1200" noProof="0" dirty="0">
                <a:latin typeface="Arial" panose="020B0604020202020204" pitchFamily="34" charset="0"/>
                <a:cs typeface="Arial" panose="020B0604020202020204" pitchFamily="34" charset="0"/>
              </a:rPr>
              <a:t>Page 3 of 9</a:t>
            </a:r>
          </a:p>
        </p:txBody>
      </p:sp>
      <p:sp>
        <p:nvSpPr>
          <p:cNvPr id="2" name="Text 0">
            <a:extLst>
              <a:ext uri="{FF2B5EF4-FFF2-40B4-BE49-F238E27FC236}">
                <a16:creationId xmlns:a16="http://schemas.microsoft.com/office/drawing/2014/main" id="{3242845C-A1A6-F04D-4C89-CFDBD19ECCFF}"/>
              </a:ext>
            </a:extLst>
          </p:cNvPr>
          <p:cNvSpPr/>
          <p:nvPr/>
        </p:nvSpPr>
        <p:spPr>
          <a:xfrm>
            <a:off x="358140" y="1033703"/>
            <a:ext cx="9189720" cy="959805"/>
          </a:xfrm>
          <a:prstGeom prst="rect">
            <a:avLst/>
          </a:prstGeom>
          <a:noFill/>
          <a:ln/>
        </p:spPr>
        <p:txBody>
          <a:bodyPr wrap="square" lIns="0" tIns="0" rIns="0" bIns="0" rtlCol="0" anchor="ctr"/>
          <a:lstStyle/>
          <a:p>
            <a:pPr algn="ctr">
              <a:lnSpc>
                <a:spcPts val="3758"/>
              </a:lnSpc>
            </a:pPr>
            <a:r>
              <a:rPr lang="en-US" sz="2400" b="1" u="sng" noProof="0" dirty="0">
                <a:solidFill>
                  <a:srgbClr val="B62029"/>
                </a:solidFill>
                <a:latin typeface="Arial" panose="020B0604020202020204" pitchFamily="34" charset="0"/>
                <a:cs typeface="Arial" panose="020B0604020202020204" pitchFamily="34" charset="0"/>
              </a:rPr>
              <a:t>#</a:t>
            </a:r>
            <a:r>
              <a:rPr lang="en-US" sz="2400" b="1" u="sng" dirty="0">
                <a:solidFill>
                  <a:srgbClr val="B62029"/>
                </a:solidFill>
                <a:latin typeface="Arial" panose="020B0604020202020204" pitchFamily="34" charset="0"/>
                <a:cs typeface="Arial" panose="020B0604020202020204" pitchFamily="34" charset="0"/>
              </a:rPr>
              <a:t>2</a:t>
            </a:r>
            <a:r>
              <a:rPr lang="en-US" sz="2400" b="1" u="sng" noProof="0" dirty="0">
                <a:solidFill>
                  <a:srgbClr val="B62029"/>
                </a:solidFill>
                <a:latin typeface="Arial" panose="020B0604020202020204" pitchFamily="34" charset="0"/>
                <a:cs typeface="Arial" panose="020B0604020202020204" pitchFamily="34" charset="0"/>
              </a:rPr>
              <a:t>.</a:t>
            </a:r>
            <a:r>
              <a:rPr lang="en-US" sz="2400" b="1" u="sng" dirty="0">
                <a:latin typeface="Arial" panose="020B0604020202020204" pitchFamily="34" charset="0"/>
                <a:cs typeface="Arial" panose="020B0604020202020204" pitchFamily="34" charset="0"/>
              </a:rPr>
              <a:t> Organizations that Empower with Biblically-Inspired, </a:t>
            </a:r>
          </a:p>
          <a:p>
            <a:pPr algn="ctr">
              <a:lnSpc>
                <a:spcPts val="3758"/>
              </a:lnSpc>
            </a:pPr>
            <a:r>
              <a:rPr lang="en-US" sz="2400" b="1" u="sng" dirty="0">
                <a:latin typeface="Arial" panose="020B0604020202020204" pitchFamily="34" charset="0"/>
                <a:cs typeface="Arial" panose="020B0604020202020204" pitchFamily="34" charset="0"/>
              </a:rPr>
              <a:t>World-Class Benchmarking and Management Excellence</a:t>
            </a:r>
          </a:p>
        </p:txBody>
      </p:sp>
      <p:pic>
        <p:nvPicPr>
          <p:cNvPr id="4" name="Picture 3">
            <a:extLst>
              <a:ext uri="{FF2B5EF4-FFF2-40B4-BE49-F238E27FC236}">
                <a16:creationId xmlns:a16="http://schemas.microsoft.com/office/drawing/2014/main" id="{C088F2EA-A49D-5734-975D-589D614F31EB}"/>
              </a:ext>
            </a:extLst>
          </p:cNvPr>
          <p:cNvPicPr>
            <a:picLocks noChangeAspect="1"/>
          </p:cNvPicPr>
          <p:nvPr/>
        </p:nvPicPr>
        <p:blipFill>
          <a:blip r:embed="rId2"/>
          <a:stretch>
            <a:fillRect/>
          </a:stretch>
        </p:blipFill>
        <p:spPr>
          <a:xfrm>
            <a:off x="6959689" y="3576139"/>
            <a:ext cx="2374703" cy="1093700"/>
          </a:xfrm>
          <a:prstGeom prst="rect">
            <a:avLst/>
          </a:prstGeom>
        </p:spPr>
      </p:pic>
      <p:pic>
        <p:nvPicPr>
          <p:cNvPr id="5" name="Picture 4">
            <a:extLst>
              <a:ext uri="{FF2B5EF4-FFF2-40B4-BE49-F238E27FC236}">
                <a16:creationId xmlns:a16="http://schemas.microsoft.com/office/drawing/2014/main" id="{42DB61DC-7CFD-851C-73FF-3A39FA0CCC0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00718" y="4912599"/>
            <a:ext cx="1232692" cy="1228201"/>
          </a:xfrm>
          <a:prstGeom prst="rect">
            <a:avLst/>
          </a:prstGeom>
        </p:spPr>
      </p:pic>
      <p:pic>
        <p:nvPicPr>
          <p:cNvPr id="6" name="Picture 5">
            <a:extLst>
              <a:ext uri="{FF2B5EF4-FFF2-40B4-BE49-F238E27FC236}">
                <a16:creationId xmlns:a16="http://schemas.microsoft.com/office/drawing/2014/main" id="{DFD4A9B5-6505-458B-2A44-C8A2123EEB7E}"/>
              </a:ext>
            </a:extLst>
          </p:cNvPr>
          <p:cNvPicPr>
            <a:picLocks noChangeAspect="1"/>
          </p:cNvPicPr>
          <p:nvPr/>
        </p:nvPicPr>
        <p:blipFill>
          <a:blip r:embed="rId4"/>
          <a:stretch>
            <a:fillRect/>
          </a:stretch>
        </p:blipFill>
        <p:spPr>
          <a:xfrm>
            <a:off x="1273366" y="3292960"/>
            <a:ext cx="1260044" cy="1559635"/>
          </a:xfrm>
          <a:prstGeom prst="rect">
            <a:avLst/>
          </a:prstGeom>
        </p:spPr>
      </p:pic>
      <p:pic>
        <p:nvPicPr>
          <p:cNvPr id="16" name="Picture 15" descr="Catholic Leadership Institute Jobs">
            <a:extLst>
              <a:ext uri="{FF2B5EF4-FFF2-40B4-BE49-F238E27FC236}">
                <a16:creationId xmlns:a16="http://schemas.microsoft.com/office/drawing/2014/main" id="{05386DB1-DB7B-84BB-026D-3F1405D03C9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09819" y="3606461"/>
            <a:ext cx="2099847" cy="1080114"/>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16">
            <a:extLst>
              <a:ext uri="{FF2B5EF4-FFF2-40B4-BE49-F238E27FC236}">
                <a16:creationId xmlns:a16="http://schemas.microsoft.com/office/drawing/2014/main" id="{80132301-BA08-0742-7598-996047BDF85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52272" y="2413770"/>
            <a:ext cx="1702235" cy="819595"/>
          </a:xfrm>
          <a:prstGeom prst="rect">
            <a:avLst/>
          </a:prstGeom>
        </p:spPr>
      </p:pic>
      <p:sp>
        <p:nvSpPr>
          <p:cNvPr id="18" name="TextBox 2">
            <a:extLst>
              <a:ext uri="{FF2B5EF4-FFF2-40B4-BE49-F238E27FC236}">
                <a16:creationId xmlns:a16="http://schemas.microsoft.com/office/drawing/2014/main" id="{2AC40563-F755-E207-D452-89E4994261B6}"/>
              </a:ext>
            </a:extLst>
          </p:cNvPr>
          <p:cNvSpPr txBox="1"/>
          <p:nvPr/>
        </p:nvSpPr>
        <p:spPr>
          <a:xfrm>
            <a:off x="3789484" y="5278407"/>
            <a:ext cx="2340519" cy="698290"/>
          </a:xfrm>
          <a:prstGeom prst="rect">
            <a:avLst/>
          </a:prstGeom>
          <a:solidFill>
            <a:schemeClr val="lt1"/>
          </a:solidFill>
          <a:ln w="381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400" b="1" dirty="0">
                <a:latin typeface="Arial" panose="020B0604020202020204" pitchFamily="34" charset="0"/>
                <a:cs typeface="Arial" panose="020B0604020202020204" pitchFamily="34" charset="0"/>
              </a:rPr>
              <a:t>Sample of 10 Orthodox Parishes with annual financials</a:t>
            </a:r>
          </a:p>
        </p:txBody>
      </p:sp>
      <p:sp>
        <p:nvSpPr>
          <p:cNvPr id="19" name="TextBox 6">
            <a:extLst>
              <a:ext uri="{FF2B5EF4-FFF2-40B4-BE49-F238E27FC236}">
                <a16:creationId xmlns:a16="http://schemas.microsoft.com/office/drawing/2014/main" id="{71D10062-1E1F-B6D8-FF2F-9976B96108C5}"/>
              </a:ext>
            </a:extLst>
          </p:cNvPr>
          <p:cNvSpPr txBox="1"/>
          <p:nvPr/>
        </p:nvSpPr>
        <p:spPr>
          <a:xfrm>
            <a:off x="6981303" y="5278407"/>
            <a:ext cx="2331474" cy="698290"/>
          </a:xfrm>
          <a:prstGeom prst="rect">
            <a:avLst/>
          </a:prstGeom>
          <a:solidFill>
            <a:schemeClr val="lt1"/>
          </a:solidFill>
          <a:ln w="381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400" b="1">
                <a:latin typeface="Arial" panose="020B0604020202020204" pitchFamily="34" charset="0"/>
                <a:cs typeface="Arial" panose="020B0604020202020204" pitchFamily="34" charset="0"/>
              </a:rPr>
              <a:t>Sample of 10 Orthodox Parishes with 990 tax forms</a:t>
            </a:r>
          </a:p>
        </p:txBody>
      </p:sp>
      <p:pic>
        <p:nvPicPr>
          <p:cNvPr id="20" name="Picture 19">
            <a:extLst>
              <a:ext uri="{FF2B5EF4-FFF2-40B4-BE49-F238E27FC236}">
                <a16:creationId xmlns:a16="http://schemas.microsoft.com/office/drawing/2014/main" id="{69FA3892-E417-B073-7AC3-689A3A77114A}"/>
              </a:ext>
            </a:extLst>
          </p:cNvPr>
          <p:cNvPicPr>
            <a:picLocks noChangeAspect="1"/>
          </p:cNvPicPr>
          <p:nvPr/>
        </p:nvPicPr>
        <p:blipFill>
          <a:blip r:embed="rId7"/>
          <a:stretch>
            <a:fillRect/>
          </a:stretch>
        </p:blipFill>
        <p:spPr>
          <a:xfrm>
            <a:off x="3909819" y="2094256"/>
            <a:ext cx="1802989" cy="1198704"/>
          </a:xfrm>
          <a:prstGeom prst="rect">
            <a:avLst/>
          </a:prstGeom>
        </p:spPr>
      </p:pic>
      <p:pic>
        <p:nvPicPr>
          <p:cNvPr id="21" name="Graphic 17">
            <a:extLst>
              <a:ext uri="{FF2B5EF4-FFF2-40B4-BE49-F238E27FC236}">
                <a16:creationId xmlns:a16="http://schemas.microsoft.com/office/drawing/2014/main" id="{368F21A9-B7D9-03B1-335D-842688A8009A}"/>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7440649" y="2161192"/>
            <a:ext cx="1260044" cy="1260044"/>
          </a:xfrm>
          <a:prstGeom prst="rect">
            <a:avLst/>
          </a:prstGeom>
        </p:spPr>
      </p:pic>
    </p:spTree>
    <p:extLst>
      <p:ext uri="{BB962C8B-B14F-4D97-AF65-F5344CB8AC3E}">
        <p14:creationId xmlns:p14="http://schemas.microsoft.com/office/powerpoint/2010/main" val="7610242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433889-DB32-EF50-CC1B-41B96324D079}"/>
              </a:ext>
            </a:extLst>
          </p:cNvPr>
          <p:cNvSpPr>
            <a:spLocks noGrp="1"/>
          </p:cNvSpPr>
          <p:nvPr>
            <p:ph type="title"/>
          </p:nvPr>
        </p:nvSpPr>
        <p:spPr>
          <a:xfrm>
            <a:off x="358588" y="1703294"/>
            <a:ext cx="9197788" cy="4542118"/>
          </a:xfrm>
        </p:spPr>
        <p:txBody>
          <a:bodyPr>
            <a:noAutofit/>
          </a:bodyPr>
          <a:lstStyle/>
          <a:p>
            <a:r>
              <a:rPr lang="en-US" sz="2000" noProof="0" dirty="0"/>
              <a:t>SROI is a new concept for many, but a cornerstone in best practice financial and faith performance management for churches.</a:t>
            </a:r>
            <a:br>
              <a:rPr lang="en-US" sz="2000" noProof="0" dirty="0"/>
            </a:br>
            <a:br>
              <a:rPr lang="en-US" sz="2000" noProof="0" dirty="0"/>
            </a:br>
            <a:r>
              <a:rPr lang="en-US" sz="2000" noProof="0" dirty="0"/>
              <a:t>SROI math is the average number of regular Sunday church attendees – our “Faithful” – times $20,000, then divided by our Church’s total annual spending. </a:t>
            </a:r>
            <a:br>
              <a:rPr lang="en-US" sz="2000" noProof="0" dirty="0"/>
            </a:br>
            <a:br>
              <a:rPr lang="en-US" sz="2000" noProof="0" dirty="0"/>
            </a:br>
            <a:r>
              <a:rPr lang="en-US" sz="2000" noProof="0" dirty="0"/>
              <a:t>SROI measures how effectively our spending strengthens faith, builds community, and enables comparison over time and across peers.</a:t>
            </a:r>
            <a:br>
              <a:rPr lang="en-US" sz="2000" noProof="0" dirty="0"/>
            </a:br>
            <a:br>
              <a:rPr lang="en-US" sz="2000" noProof="0" dirty="0"/>
            </a:br>
            <a:br>
              <a:rPr lang="en-US" sz="2000" noProof="0" dirty="0"/>
            </a:br>
            <a:br>
              <a:rPr lang="en-US" sz="2000" noProof="0" dirty="0"/>
            </a:br>
            <a:r>
              <a:rPr lang="en-US" sz="1400" dirty="0"/>
              <a:t>SROI Background – The Social Return on Investment (SROI) metric is: (</a:t>
            </a:r>
            <a:r>
              <a:rPr lang="en-US" sz="1400" dirty="0" err="1"/>
              <a:t>i</a:t>
            </a:r>
            <a:r>
              <a:rPr lang="en-US" sz="1400" dirty="0"/>
              <a:t>) built upon the wisdoms contained in the book “New Philanthropy Benchmarking: Wisdom for the Passionate”, which was published by Khachkar Studios’ parent, the Charles &amp; Agnes Kazarian Foundation, and was a Harvard Business School “Featured Book” in 2002; (ii) a cornerstone of JI-Analytics, the world’s leading government financial performance benchmarking firm; and (iii) reinforced by our affiliate, Japonica Partners’ best-in-class investment as one of the largest private bondholders, transforming the Greek government financial ecosystem.</a:t>
            </a:r>
            <a:endParaRPr lang="en-US" sz="1400" noProof="0" dirty="0"/>
          </a:p>
        </p:txBody>
      </p:sp>
      <p:sp>
        <p:nvSpPr>
          <p:cNvPr id="4" name="Title 1">
            <a:extLst>
              <a:ext uri="{FF2B5EF4-FFF2-40B4-BE49-F238E27FC236}">
                <a16:creationId xmlns:a16="http://schemas.microsoft.com/office/drawing/2014/main" id="{BC9FE2F4-E3BA-4707-A146-54888EC36288}"/>
              </a:ext>
            </a:extLst>
          </p:cNvPr>
          <p:cNvSpPr txBox="1">
            <a:spLocks/>
          </p:cNvSpPr>
          <p:nvPr/>
        </p:nvSpPr>
        <p:spPr>
          <a:xfrm>
            <a:off x="401977" y="1004989"/>
            <a:ext cx="9102047" cy="83664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pPr algn="ctr"/>
            <a:r>
              <a:rPr lang="en-US" sz="2400" b="1" u="sng" noProof="0" dirty="0">
                <a:solidFill>
                  <a:srgbClr val="B62029"/>
                </a:solidFill>
              </a:rPr>
              <a:t>#3A.</a:t>
            </a:r>
            <a:r>
              <a:rPr lang="en-US" sz="2400" b="1" u="sng" noProof="0" dirty="0"/>
              <a:t> Introducing SROI – Social Return on Investment</a:t>
            </a:r>
          </a:p>
        </p:txBody>
      </p:sp>
      <p:sp>
        <p:nvSpPr>
          <p:cNvPr id="3" name="TextBox 2">
            <a:extLst>
              <a:ext uri="{FF2B5EF4-FFF2-40B4-BE49-F238E27FC236}">
                <a16:creationId xmlns:a16="http://schemas.microsoft.com/office/drawing/2014/main" id="{8576FB16-4E96-C397-CD66-76852CAA7DBD}"/>
              </a:ext>
            </a:extLst>
          </p:cNvPr>
          <p:cNvSpPr txBox="1"/>
          <p:nvPr/>
        </p:nvSpPr>
        <p:spPr>
          <a:xfrm>
            <a:off x="4269223" y="6564817"/>
            <a:ext cx="1367554" cy="276999"/>
          </a:xfrm>
          <a:prstGeom prst="rect">
            <a:avLst/>
          </a:prstGeom>
          <a:noFill/>
        </p:spPr>
        <p:txBody>
          <a:bodyPr wrap="square" rtlCol="0">
            <a:spAutoFit/>
          </a:bodyPr>
          <a:lstStyle/>
          <a:p>
            <a:pPr algn="ctr"/>
            <a:r>
              <a:rPr lang="en-US" sz="1200" noProof="0" dirty="0">
                <a:latin typeface="Arial" panose="020B0604020202020204" pitchFamily="34" charset="0"/>
                <a:cs typeface="Arial" panose="020B0604020202020204" pitchFamily="34" charset="0"/>
              </a:rPr>
              <a:t>Page 4 of 9</a:t>
            </a:r>
          </a:p>
        </p:txBody>
      </p:sp>
    </p:spTree>
    <p:extLst>
      <p:ext uri="{BB962C8B-B14F-4D97-AF65-F5344CB8AC3E}">
        <p14:creationId xmlns:p14="http://schemas.microsoft.com/office/powerpoint/2010/main" val="13251328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CEAE70-0D82-8AD2-6C1B-F5FE88303B86}"/>
            </a:ext>
          </a:extLst>
        </p:cNvPr>
        <p:cNvGrpSpPr/>
        <p:nvPr/>
      </p:nvGrpSpPr>
      <p:grpSpPr>
        <a:xfrm>
          <a:off x="0" y="0"/>
          <a:ext cx="0" cy="0"/>
          <a:chOff x="0" y="0"/>
          <a:chExt cx="0" cy="0"/>
        </a:xfrm>
      </p:grpSpPr>
      <p:sp>
        <p:nvSpPr>
          <p:cNvPr id="4" name="Text 0">
            <a:extLst>
              <a:ext uri="{FF2B5EF4-FFF2-40B4-BE49-F238E27FC236}">
                <a16:creationId xmlns:a16="http://schemas.microsoft.com/office/drawing/2014/main" id="{892CA541-0D84-AA80-CF73-C4794DC668D8}"/>
              </a:ext>
            </a:extLst>
          </p:cNvPr>
          <p:cNvSpPr/>
          <p:nvPr/>
        </p:nvSpPr>
        <p:spPr>
          <a:xfrm>
            <a:off x="358140" y="1033703"/>
            <a:ext cx="9189720" cy="959805"/>
          </a:xfrm>
          <a:prstGeom prst="rect">
            <a:avLst/>
          </a:prstGeom>
          <a:noFill/>
          <a:ln/>
        </p:spPr>
        <p:txBody>
          <a:bodyPr wrap="square" lIns="0" tIns="0" rIns="0" bIns="0" rtlCol="0" anchor="t"/>
          <a:lstStyle/>
          <a:p>
            <a:pPr algn="ctr">
              <a:lnSpc>
                <a:spcPts val="3758"/>
              </a:lnSpc>
            </a:pPr>
            <a:r>
              <a:rPr lang="en-US" sz="2400" b="1" u="sng" noProof="0" dirty="0">
                <a:solidFill>
                  <a:srgbClr val="B62029"/>
                </a:solidFill>
                <a:latin typeface="Arial" panose="020B0604020202020204" pitchFamily="34" charset="0"/>
                <a:cs typeface="Arial" panose="020B0604020202020204" pitchFamily="34" charset="0"/>
              </a:rPr>
              <a:t>#3B.</a:t>
            </a:r>
            <a:r>
              <a:rPr lang="en-US" sz="2400" b="1" u="sng" noProof="0" dirty="0">
                <a:latin typeface="Arial" panose="020B0604020202020204" pitchFamily="34" charset="0"/>
                <a:cs typeface="Arial" panose="020B0604020202020204" pitchFamily="34" charset="0"/>
              </a:rPr>
              <a:t> Numbers for 2019 to 2024 Historical and 2025 Budget</a:t>
            </a:r>
          </a:p>
        </p:txBody>
      </p:sp>
      <p:sp>
        <p:nvSpPr>
          <p:cNvPr id="5" name="TextBox 4">
            <a:extLst>
              <a:ext uri="{FF2B5EF4-FFF2-40B4-BE49-F238E27FC236}">
                <a16:creationId xmlns:a16="http://schemas.microsoft.com/office/drawing/2014/main" id="{B390B316-FA03-6539-708F-8546D7A6C169}"/>
              </a:ext>
            </a:extLst>
          </p:cNvPr>
          <p:cNvSpPr txBox="1"/>
          <p:nvPr/>
        </p:nvSpPr>
        <p:spPr>
          <a:xfrm>
            <a:off x="640080" y="2247900"/>
            <a:ext cx="8625840" cy="394147"/>
          </a:xfrm>
          <a:prstGeom prst="rect">
            <a:avLst/>
          </a:prstGeom>
          <a:noFill/>
        </p:spPr>
        <p:txBody>
          <a:bodyPr wrap="square" rtlCol="0">
            <a:spAutoFit/>
          </a:bodyPr>
          <a:lstStyle/>
          <a:p>
            <a:pPr marL="342900" lvl="0" indent="-342900">
              <a:lnSpc>
                <a:spcPct val="120000"/>
              </a:lnSpc>
              <a:buFont typeface="+mj-lt"/>
              <a:buAutoNum type="arabicPeriod"/>
            </a:pPr>
            <a:endParaRPr lang="en-US" noProof="0"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C8D9249F-6575-E8C1-F194-02C8B6FF49DD}"/>
              </a:ext>
            </a:extLst>
          </p:cNvPr>
          <p:cNvSpPr txBox="1"/>
          <p:nvPr/>
        </p:nvSpPr>
        <p:spPr>
          <a:xfrm>
            <a:off x="499110" y="5082540"/>
            <a:ext cx="8907780" cy="369332"/>
          </a:xfrm>
          <a:prstGeom prst="rect">
            <a:avLst/>
          </a:prstGeom>
          <a:noFill/>
        </p:spPr>
        <p:txBody>
          <a:bodyPr wrap="square" rtlCol="0">
            <a:spAutoFit/>
          </a:bodyPr>
          <a:lstStyle/>
          <a:p>
            <a:endParaRPr lang="en-US" noProof="0"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741C0650-ADB5-46CA-9284-94A13907F201}"/>
              </a:ext>
            </a:extLst>
          </p:cNvPr>
          <p:cNvSpPr txBox="1"/>
          <p:nvPr/>
        </p:nvSpPr>
        <p:spPr>
          <a:xfrm>
            <a:off x="4269223" y="6564817"/>
            <a:ext cx="1367554" cy="276999"/>
          </a:xfrm>
          <a:prstGeom prst="rect">
            <a:avLst/>
          </a:prstGeom>
          <a:noFill/>
        </p:spPr>
        <p:txBody>
          <a:bodyPr wrap="square" rtlCol="0">
            <a:spAutoFit/>
          </a:bodyPr>
          <a:lstStyle/>
          <a:p>
            <a:pPr algn="ctr"/>
            <a:r>
              <a:rPr lang="en-US" sz="1200" noProof="0" dirty="0">
                <a:latin typeface="Arial" panose="020B0604020202020204" pitchFamily="34" charset="0"/>
                <a:cs typeface="Arial" panose="020B0604020202020204" pitchFamily="34" charset="0"/>
              </a:rPr>
              <a:t>Page 5 of 9</a:t>
            </a:r>
          </a:p>
        </p:txBody>
      </p:sp>
      <p:sp>
        <p:nvSpPr>
          <p:cNvPr id="10" name="TextBox 9">
            <a:extLst>
              <a:ext uri="{FF2B5EF4-FFF2-40B4-BE49-F238E27FC236}">
                <a16:creationId xmlns:a16="http://schemas.microsoft.com/office/drawing/2014/main" id="{D7940960-F13C-1036-B280-DB55EDD2B59F}"/>
              </a:ext>
            </a:extLst>
          </p:cNvPr>
          <p:cNvSpPr txBox="1"/>
          <p:nvPr/>
        </p:nvSpPr>
        <p:spPr>
          <a:xfrm>
            <a:off x="358140" y="6052842"/>
            <a:ext cx="3971099" cy="261610"/>
          </a:xfrm>
          <a:prstGeom prst="rect">
            <a:avLst/>
          </a:prstGeom>
          <a:noFill/>
        </p:spPr>
        <p:txBody>
          <a:bodyPr wrap="square" rtlCol="0">
            <a:spAutoFit/>
          </a:bodyPr>
          <a:lstStyle/>
          <a:p>
            <a:r>
              <a:rPr lang="en-US" sz="1100" noProof="0" dirty="0">
                <a:latin typeface="Arial" panose="020B0604020202020204" pitchFamily="34" charset="0"/>
                <a:cs typeface="Arial" panose="020B0604020202020204" pitchFamily="34" charset="0"/>
              </a:rPr>
              <a:t>*CAGR: Compounded Annual Growth Rate</a:t>
            </a:r>
          </a:p>
        </p:txBody>
      </p:sp>
      <p:graphicFrame>
        <p:nvGraphicFramePr>
          <p:cNvPr id="2" name="Table 1">
            <a:extLst>
              <a:ext uri="{FF2B5EF4-FFF2-40B4-BE49-F238E27FC236}">
                <a16:creationId xmlns:a16="http://schemas.microsoft.com/office/drawing/2014/main" id="{B9091578-042B-198E-4689-05E3641ADEA9}"/>
              </a:ext>
            </a:extLst>
          </p:cNvPr>
          <p:cNvGraphicFramePr>
            <a:graphicFrameLocks noGrp="1"/>
          </p:cNvGraphicFramePr>
          <p:nvPr/>
        </p:nvGraphicFramePr>
        <p:xfrm>
          <a:off x="681038" y="2639218"/>
          <a:ext cx="8543924" cy="2724151"/>
        </p:xfrm>
        <a:graphic>
          <a:graphicData uri="http://schemas.openxmlformats.org/drawingml/2006/table">
            <a:tbl>
              <a:tblPr/>
              <a:tblGrid>
                <a:gridCol w="3219450">
                  <a:extLst>
                    <a:ext uri="{9D8B030D-6E8A-4147-A177-3AD203B41FA5}">
                      <a16:colId xmlns:a16="http://schemas.microsoft.com/office/drawing/2014/main" val="835453514"/>
                    </a:ext>
                  </a:extLst>
                </a:gridCol>
                <a:gridCol w="979343">
                  <a:extLst>
                    <a:ext uri="{9D8B030D-6E8A-4147-A177-3AD203B41FA5}">
                      <a16:colId xmlns:a16="http://schemas.microsoft.com/office/drawing/2014/main" val="1221972051"/>
                    </a:ext>
                  </a:extLst>
                </a:gridCol>
                <a:gridCol w="1170709">
                  <a:extLst>
                    <a:ext uri="{9D8B030D-6E8A-4147-A177-3AD203B41FA5}">
                      <a16:colId xmlns:a16="http://schemas.microsoft.com/office/drawing/2014/main" val="1106416227"/>
                    </a:ext>
                  </a:extLst>
                </a:gridCol>
                <a:gridCol w="1362075">
                  <a:extLst>
                    <a:ext uri="{9D8B030D-6E8A-4147-A177-3AD203B41FA5}">
                      <a16:colId xmlns:a16="http://schemas.microsoft.com/office/drawing/2014/main" val="243808048"/>
                    </a:ext>
                  </a:extLst>
                </a:gridCol>
                <a:gridCol w="911802">
                  <a:extLst>
                    <a:ext uri="{9D8B030D-6E8A-4147-A177-3AD203B41FA5}">
                      <a16:colId xmlns:a16="http://schemas.microsoft.com/office/drawing/2014/main" val="599056630"/>
                    </a:ext>
                  </a:extLst>
                </a:gridCol>
                <a:gridCol w="900545">
                  <a:extLst>
                    <a:ext uri="{9D8B030D-6E8A-4147-A177-3AD203B41FA5}">
                      <a16:colId xmlns:a16="http://schemas.microsoft.com/office/drawing/2014/main" val="409544033"/>
                    </a:ext>
                  </a:extLst>
                </a:gridCol>
              </a:tblGrid>
              <a:tr h="410874">
                <a:tc rowSpan="2">
                  <a:txBody>
                    <a:bodyPr/>
                    <a:lstStyle/>
                    <a:p>
                      <a:pPr algn="l" fontAlgn="b">
                        <a:buNone/>
                      </a:pPr>
                      <a:r>
                        <a:rPr lang="en-US" sz="1600" b="0" i="0" u="none" strike="noStrike">
                          <a:solidFill>
                            <a:srgbClr val="000000"/>
                          </a:solidFill>
                          <a:effectLst/>
                          <a:latin typeface="Arial" panose="020B0604020202020204" pitchFamily="34" charset="0"/>
                        </a:rPr>
                        <a:t> </a:t>
                      </a:r>
                    </a:p>
                  </a:txBody>
                  <a:tcPr marL="8443" marR="8443" marT="84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rowSpan="2">
                  <a:txBody>
                    <a:bodyPr/>
                    <a:lstStyle/>
                    <a:p>
                      <a:pPr algn="ctr" rtl="0" fontAlgn="b">
                        <a:buNone/>
                      </a:pPr>
                      <a:r>
                        <a:rPr lang="en-US" sz="1200" b="1" i="0" u="sng" strike="noStrike">
                          <a:solidFill>
                            <a:srgbClr val="000000"/>
                          </a:solidFill>
                          <a:effectLst/>
                          <a:latin typeface="Arial" panose="020B0604020202020204" pitchFamily="34" charset="0"/>
                        </a:rPr>
                        <a:t>2019</a:t>
                      </a:r>
                    </a:p>
                  </a:txBody>
                  <a:tcPr marL="8443" marR="8443" marT="84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rowSpan="2">
                  <a:txBody>
                    <a:bodyPr/>
                    <a:lstStyle/>
                    <a:p>
                      <a:pPr algn="ctr" rtl="0" fontAlgn="b">
                        <a:buNone/>
                      </a:pPr>
                      <a:r>
                        <a:rPr lang="en-US" sz="1200" b="1" i="0" u="sng" strike="noStrike">
                          <a:solidFill>
                            <a:srgbClr val="000000"/>
                          </a:solidFill>
                          <a:effectLst/>
                          <a:latin typeface="Arial" panose="020B0604020202020204" pitchFamily="34" charset="0"/>
                        </a:rPr>
                        <a:t>2024</a:t>
                      </a:r>
                    </a:p>
                  </a:txBody>
                  <a:tcPr marL="8443" marR="8443" marT="84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BFBFBF"/>
                    </a:solidFill>
                  </a:tcPr>
                </a:tc>
                <a:tc rowSpan="2">
                  <a:txBody>
                    <a:bodyPr/>
                    <a:lstStyle/>
                    <a:p>
                      <a:pPr algn="ctr" rtl="0" fontAlgn="b">
                        <a:buNone/>
                      </a:pPr>
                      <a:r>
                        <a:rPr lang="en-US" sz="1200" b="1" i="0" u="sng" strike="noStrike">
                          <a:solidFill>
                            <a:srgbClr val="000000"/>
                          </a:solidFill>
                          <a:effectLst/>
                          <a:latin typeface="Arial" panose="020B0604020202020204" pitchFamily="34" charset="0"/>
                        </a:rPr>
                        <a:t>CAGR*</a:t>
                      </a:r>
                    </a:p>
                  </a:txBody>
                  <a:tcPr marL="8443" marR="8443" marT="84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rowSpan="2">
                  <a:txBody>
                    <a:bodyPr/>
                    <a:lstStyle/>
                    <a:p>
                      <a:pPr algn="ctr" rtl="0" fontAlgn="b">
                        <a:buNone/>
                      </a:pPr>
                      <a:r>
                        <a:rPr lang="en-US" sz="1200" b="1" i="0" u="sng" strike="noStrike">
                          <a:solidFill>
                            <a:srgbClr val="000000"/>
                          </a:solidFill>
                          <a:effectLst/>
                          <a:latin typeface="Arial" panose="020B0604020202020204" pitchFamily="34" charset="0"/>
                        </a:rPr>
                        <a:t>2025 Budget</a:t>
                      </a:r>
                    </a:p>
                  </a:txBody>
                  <a:tcPr marL="8443" marR="8443" marT="84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ctr" rtl="0" fontAlgn="b">
                        <a:buNone/>
                      </a:pPr>
                      <a:r>
                        <a:rPr lang="en-US" sz="1200" b="1" i="0" u="sng" strike="noStrike">
                          <a:solidFill>
                            <a:srgbClr val="000000"/>
                          </a:solidFill>
                          <a:effectLst/>
                          <a:latin typeface="Arial" panose="020B0604020202020204" pitchFamily="34" charset="0"/>
                        </a:rPr>
                        <a:t>2024-2025</a:t>
                      </a:r>
                    </a:p>
                  </a:txBody>
                  <a:tcPr marL="8443" marR="8443" marT="84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BFBFBF"/>
                    </a:solidFill>
                  </a:tcPr>
                </a:tc>
                <a:extLst>
                  <a:ext uri="{0D108BD9-81ED-4DB2-BD59-A6C34878D82A}">
                    <a16:rowId xmlns:a16="http://schemas.microsoft.com/office/drawing/2014/main" val="4024147779"/>
                  </a:ext>
                </a:extLst>
              </a:tr>
              <a:tr h="410874">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ctr" rtl="0" fontAlgn="b">
                        <a:buNone/>
                      </a:pPr>
                      <a:r>
                        <a:rPr lang="en-US" sz="1200" b="1" i="0" u="sng" strike="noStrike">
                          <a:solidFill>
                            <a:srgbClr val="000000"/>
                          </a:solidFill>
                          <a:effectLst/>
                          <a:latin typeface="Arial" panose="020B0604020202020204" pitchFamily="34" charset="0"/>
                        </a:rPr>
                        <a:t>% Change</a:t>
                      </a:r>
                    </a:p>
                  </a:txBody>
                  <a:tcPr marL="8443" marR="8443" marT="84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1046530633"/>
                  </a:ext>
                </a:extLst>
              </a:tr>
              <a:tr h="270164">
                <a:tc>
                  <a:txBody>
                    <a:bodyPr/>
                    <a:lstStyle/>
                    <a:p>
                      <a:pPr algn="l" rtl="0" fontAlgn="b">
                        <a:buNone/>
                      </a:pPr>
                      <a:r>
                        <a:rPr lang="en-US" sz="1200" b="1" i="0" u="none" strike="noStrike">
                          <a:solidFill>
                            <a:srgbClr val="000000"/>
                          </a:solidFill>
                          <a:effectLst/>
                          <a:latin typeface="Arial" panose="020B0604020202020204" pitchFamily="34" charset="0"/>
                        </a:rPr>
                        <a:t>SROI</a:t>
                      </a:r>
                    </a:p>
                  </a:txBody>
                  <a:tcPr marL="8443" marR="8443" marT="84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183"/>
                    </a:solidFill>
                  </a:tcPr>
                </a:tc>
                <a:tc>
                  <a:txBody>
                    <a:bodyPr/>
                    <a:lstStyle/>
                    <a:p>
                      <a:pPr algn="ctr" fontAlgn="ctr">
                        <a:buNone/>
                      </a:pPr>
                      <a:r>
                        <a:rPr lang="en-US" sz="1600" b="0" i="0" u="none" strike="noStrike">
                          <a:solidFill>
                            <a:srgbClr val="000000"/>
                          </a:solidFill>
                          <a:effectLst/>
                          <a:latin typeface="Arial" panose="020B0604020202020204" pitchFamily="34" charset="0"/>
                        </a:rPr>
                        <a:t>5.5x</a:t>
                      </a:r>
                    </a:p>
                  </a:txBody>
                  <a:tcPr marL="8443" marR="8443" marT="8443"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183"/>
                    </a:solidFill>
                  </a:tcPr>
                </a:tc>
                <a:tc>
                  <a:txBody>
                    <a:bodyPr/>
                    <a:lstStyle/>
                    <a:p>
                      <a:pPr algn="ctr" rtl="0" fontAlgn="ctr">
                        <a:buNone/>
                      </a:pPr>
                      <a:r>
                        <a:rPr lang="en-US" sz="1600" b="1" i="0" u="none" strike="noStrike">
                          <a:solidFill>
                            <a:srgbClr val="000000"/>
                          </a:solidFill>
                          <a:effectLst/>
                          <a:latin typeface="ArialMT"/>
                        </a:rPr>
                        <a:t>10.7x</a:t>
                      </a:r>
                    </a:p>
                  </a:txBody>
                  <a:tcPr marL="8443" marR="8443" marT="844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4B183"/>
                    </a:solidFill>
                  </a:tcPr>
                </a:tc>
                <a:tc>
                  <a:txBody>
                    <a:bodyPr/>
                    <a:lstStyle/>
                    <a:p>
                      <a:pPr algn="ctr" fontAlgn="ctr">
                        <a:buNone/>
                      </a:pPr>
                      <a:r>
                        <a:rPr lang="en-US" sz="1600" b="0" i="0" u="none" strike="noStrike">
                          <a:solidFill>
                            <a:srgbClr val="000000"/>
                          </a:solidFill>
                          <a:effectLst/>
                          <a:latin typeface="Arial" panose="020B0604020202020204" pitchFamily="34" charset="0"/>
                        </a:rPr>
                        <a:t>5.2x</a:t>
                      </a:r>
                    </a:p>
                  </a:txBody>
                  <a:tcPr marL="8443" marR="8443" marT="8443"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183"/>
                    </a:solidFill>
                  </a:tcPr>
                </a:tc>
                <a:tc>
                  <a:txBody>
                    <a:bodyPr/>
                    <a:lstStyle/>
                    <a:p>
                      <a:pPr algn="ctr" rtl="0" fontAlgn="ctr">
                        <a:buNone/>
                      </a:pPr>
                      <a:r>
                        <a:rPr lang="en-US" sz="1200" b="1" i="0" u="none" strike="noStrike">
                          <a:solidFill>
                            <a:srgbClr val="000000"/>
                          </a:solidFill>
                          <a:effectLst/>
                          <a:latin typeface="ArialMT"/>
                        </a:rPr>
                        <a:t>10.5x</a:t>
                      </a:r>
                    </a:p>
                  </a:txBody>
                  <a:tcPr marL="8443" marR="8443" marT="84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183"/>
                    </a:solidFill>
                  </a:tcPr>
                </a:tc>
                <a:tc>
                  <a:txBody>
                    <a:bodyPr/>
                    <a:lstStyle/>
                    <a:p>
                      <a:pPr algn="ctr" rtl="0" fontAlgn="ctr">
                        <a:buNone/>
                      </a:pPr>
                      <a:r>
                        <a:rPr lang="en-US" sz="1200" b="1" i="0" u="none" strike="noStrike">
                          <a:solidFill>
                            <a:srgbClr val="9C0006"/>
                          </a:solidFill>
                          <a:effectLst/>
                          <a:latin typeface="ArialMT"/>
                        </a:rPr>
                        <a:t>-0.2x</a:t>
                      </a:r>
                    </a:p>
                  </a:txBody>
                  <a:tcPr marL="8443" marR="8443" marT="84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183"/>
                    </a:solidFill>
                  </a:tcPr>
                </a:tc>
                <a:extLst>
                  <a:ext uri="{0D108BD9-81ED-4DB2-BD59-A6C34878D82A}">
                    <a16:rowId xmlns:a16="http://schemas.microsoft.com/office/drawing/2014/main" val="106124330"/>
                  </a:ext>
                </a:extLst>
              </a:tr>
              <a:tr h="208251">
                <a:tc>
                  <a:txBody>
                    <a:bodyPr/>
                    <a:lstStyle/>
                    <a:p>
                      <a:pPr algn="l" rtl="0" fontAlgn="b">
                        <a:buNone/>
                      </a:pPr>
                      <a:r>
                        <a:rPr lang="en-US" sz="1200" b="0" i="0" u="none" strike="noStrike">
                          <a:solidFill>
                            <a:srgbClr val="000000"/>
                          </a:solidFill>
                          <a:effectLst/>
                          <a:latin typeface="Arial" panose="020B0604020202020204" pitchFamily="34" charset="0"/>
                        </a:rPr>
                        <a:t>Financial Assets</a:t>
                      </a:r>
                    </a:p>
                  </a:txBody>
                  <a:tcPr marL="8443" marR="8443" marT="84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ArialMT"/>
                        </a:rPr>
                        <a:t>$355,054 </a:t>
                      </a:r>
                    </a:p>
                  </a:txBody>
                  <a:tcPr marL="8443" marR="8443" marT="84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ArialMT"/>
                        </a:rPr>
                        <a:t>$451,109 </a:t>
                      </a:r>
                    </a:p>
                  </a:txBody>
                  <a:tcPr marL="8443" marR="8443" marT="84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ArialMT"/>
                        </a:rPr>
                        <a:t>5%</a:t>
                      </a:r>
                    </a:p>
                  </a:txBody>
                  <a:tcPr marL="8443" marR="8443" marT="84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ArialMT"/>
                        </a:rPr>
                        <a:t>$502,165 </a:t>
                      </a:r>
                    </a:p>
                  </a:txBody>
                  <a:tcPr marL="8443" marR="8443" marT="84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ArialMT"/>
                        </a:rPr>
                        <a:t>11%</a:t>
                      </a:r>
                    </a:p>
                  </a:txBody>
                  <a:tcPr marL="8443" marR="8443" marT="84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41098790"/>
                  </a:ext>
                </a:extLst>
              </a:tr>
              <a:tr h="202623">
                <a:tc>
                  <a:txBody>
                    <a:bodyPr/>
                    <a:lstStyle/>
                    <a:p>
                      <a:pPr algn="l" rtl="0" fontAlgn="b">
                        <a:buNone/>
                      </a:pPr>
                      <a:r>
                        <a:rPr lang="en-US" sz="1200" b="0" i="0" u="none" strike="noStrike">
                          <a:solidFill>
                            <a:srgbClr val="000000"/>
                          </a:solidFill>
                          <a:effectLst/>
                          <a:latin typeface="Arial" panose="020B0604020202020204" pitchFamily="34" charset="0"/>
                        </a:rPr>
                        <a:t>Total Debts</a:t>
                      </a:r>
                    </a:p>
                  </a:txBody>
                  <a:tcPr marL="8443" marR="8443" marT="84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ArialMT"/>
                        </a:rPr>
                        <a:t>$943,386 </a:t>
                      </a:r>
                    </a:p>
                  </a:txBody>
                  <a:tcPr marL="8443" marR="8443" marT="84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ArialMT"/>
                        </a:rPr>
                        <a:t>$766,364 </a:t>
                      </a:r>
                    </a:p>
                  </a:txBody>
                  <a:tcPr marL="8443" marR="8443" marT="84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ArialMT"/>
                        </a:rPr>
                        <a:t>-4%</a:t>
                      </a:r>
                    </a:p>
                  </a:txBody>
                  <a:tcPr marL="8443" marR="8443" marT="84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ArialMT"/>
                        </a:rPr>
                        <a:t>$742,556 </a:t>
                      </a:r>
                    </a:p>
                  </a:txBody>
                  <a:tcPr marL="8443" marR="8443" marT="84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ArialMT"/>
                        </a:rPr>
                        <a:t>-3%</a:t>
                      </a:r>
                    </a:p>
                  </a:txBody>
                  <a:tcPr marL="8443" marR="8443" marT="84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03089273"/>
                  </a:ext>
                </a:extLst>
              </a:tr>
              <a:tr h="202623">
                <a:tc>
                  <a:txBody>
                    <a:bodyPr/>
                    <a:lstStyle/>
                    <a:p>
                      <a:pPr algn="l" rtl="0" fontAlgn="b">
                        <a:buNone/>
                      </a:pPr>
                      <a:r>
                        <a:rPr lang="en-US" sz="1200" b="0" i="0" u="none" strike="noStrike">
                          <a:solidFill>
                            <a:srgbClr val="000000"/>
                          </a:solidFill>
                          <a:effectLst/>
                          <a:latin typeface="Arial" panose="020B0604020202020204" pitchFamily="34" charset="0"/>
                        </a:rPr>
                        <a:t>Church-Related Income (CRI)</a:t>
                      </a:r>
                    </a:p>
                  </a:txBody>
                  <a:tcPr marL="8443" marR="8443" marT="84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ArialMT"/>
                        </a:rPr>
                        <a:t>$476,181 </a:t>
                      </a:r>
                    </a:p>
                  </a:txBody>
                  <a:tcPr marL="8443" marR="8443" marT="84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ArialMT"/>
                        </a:rPr>
                        <a:t>$944,340 </a:t>
                      </a:r>
                    </a:p>
                  </a:txBody>
                  <a:tcPr marL="8443" marR="8443" marT="84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ArialMT"/>
                        </a:rPr>
                        <a:t>15%</a:t>
                      </a:r>
                    </a:p>
                  </a:txBody>
                  <a:tcPr marL="8443" marR="8443" marT="84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ArialMT"/>
                        </a:rPr>
                        <a:t>$1,018,690 </a:t>
                      </a:r>
                    </a:p>
                  </a:txBody>
                  <a:tcPr marL="8443" marR="8443" marT="84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ArialMT"/>
                        </a:rPr>
                        <a:t>8%</a:t>
                      </a:r>
                    </a:p>
                  </a:txBody>
                  <a:tcPr marL="8443" marR="8443" marT="84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57764066"/>
                  </a:ext>
                </a:extLst>
              </a:tr>
              <a:tr h="405245">
                <a:tc>
                  <a:txBody>
                    <a:bodyPr/>
                    <a:lstStyle/>
                    <a:p>
                      <a:pPr algn="l" rtl="0" fontAlgn="b">
                        <a:buNone/>
                      </a:pPr>
                      <a:r>
                        <a:rPr lang="en-US" sz="1200" b="0" i="0" u="none" strike="noStrike">
                          <a:solidFill>
                            <a:srgbClr val="000000"/>
                          </a:solidFill>
                          <a:effectLst/>
                          <a:latin typeface="Arial" panose="020B0604020202020204" pitchFamily="34" charset="0"/>
                        </a:rPr>
                        <a:t>CRI % of Total Spending</a:t>
                      </a:r>
                    </a:p>
                  </a:txBody>
                  <a:tcPr marL="8443" marR="8443" marT="84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ArialMT"/>
                        </a:rPr>
                        <a:t>104%</a:t>
                      </a:r>
                    </a:p>
                  </a:txBody>
                  <a:tcPr marL="8443" marR="8443" marT="8443"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600" b="1" i="0" u="none" strike="noStrike">
                          <a:solidFill>
                            <a:srgbClr val="000000"/>
                          </a:solidFill>
                          <a:effectLst/>
                          <a:latin typeface="ArialMT"/>
                        </a:rPr>
                        <a:t>105%</a:t>
                      </a:r>
                    </a:p>
                  </a:txBody>
                  <a:tcPr marL="8443" marR="8443" marT="844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ArialMT"/>
                        </a:rPr>
                        <a:t>0%</a:t>
                      </a:r>
                    </a:p>
                  </a:txBody>
                  <a:tcPr marL="8443" marR="8443" marT="8443"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ArialMT"/>
                        </a:rPr>
                        <a:t>105%</a:t>
                      </a:r>
                    </a:p>
                  </a:txBody>
                  <a:tcPr marL="8443" marR="8443" marT="84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ArialMT"/>
                        </a:rPr>
                        <a:t>no change</a:t>
                      </a:r>
                    </a:p>
                  </a:txBody>
                  <a:tcPr marL="8443" marR="8443" marT="84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20158324"/>
                  </a:ext>
                </a:extLst>
              </a:tr>
              <a:tr h="208251">
                <a:tc>
                  <a:txBody>
                    <a:bodyPr/>
                    <a:lstStyle/>
                    <a:p>
                      <a:pPr algn="l" rtl="0" fontAlgn="b">
                        <a:buNone/>
                      </a:pPr>
                      <a:r>
                        <a:rPr lang="en-US" sz="1200" b="0" i="0" u="none" strike="noStrike">
                          <a:solidFill>
                            <a:srgbClr val="000000"/>
                          </a:solidFill>
                          <a:effectLst/>
                          <a:latin typeface="Arial" panose="020B0604020202020204" pitchFamily="34" charset="0"/>
                        </a:rPr>
                        <a:t>Total Income</a:t>
                      </a:r>
                    </a:p>
                  </a:txBody>
                  <a:tcPr marL="8443" marR="8443" marT="84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ArialMT"/>
                        </a:rPr>
                        <a:t>$713,277 </a:t>
                      </a:r>
                    </a:p>
                  </a:txBody>
                  <a:tcPr marL="8443" marR="8443" marT="84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ArialMT"/>
                        </a:rPr>
                        <a:t>$1,019,001 </a:t>
                      </a:r>
                    </a:p>
                  </a:txBody>
                  <a:tcPr marL="8443" marR="8443" marT="84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ArialMT"/>
                        </a:rPr>
                        <a:t>7%</a:t>
                      </a:r>
                    </a:p>
                  </a:txBody>
                  <a:tcPr marL="8443" marR="8443" marT="84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ArialMT"/>
                        </a:rPr>
                        <a:t>$1,048,071 </a:t>
                      </a:r>
                    </a:p>
                  </a:txBody>
                  <a:tcPr marL="8443" marR="8443" marT="84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ArialMT"/>
                        </a:rPr>
                        <a:t>3%</a:t>
                      </a:r>
                    </a:p>
                  </a:txBody>
                  <a:tcPr marL="8443" marR="8443" marT="84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9411842"/>
                  </a:ext>
                </a:extLst>
              </a:tr>
              <a:tr h="202623">
                <a:tc>
                  <a:txBody>
                    <a:bodyPr/>
                    <a:lstStyle/>
                    <a:p>
                      <a:pPr algn="l" rtl="0" fontAlgn="b">
                        <a:buNone/>
                      </a:pPr>
                      <a:r>
                        <a:rPr lang="en-US" sz="1200" b="0" i="0" u="none" strike="noStrike">
                          <a:solidFill>
                            <a:srgbClr val="000000"/>
                          </a:solidFill>
                          <a:effectLst/>
                          <a:latin typeface="Arial" panose="020B0604020202020204" pitchFamily="34" charset="0"/>
                        </a:rPr>
                        <a:t>Total Spending</a:t>
                      </a:r>
                    </a:p>
                  </a:txBody>
                  <a:tcPr marL="8443" marR="8443" marT="84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ArialMT"/>
                        </a:rPr>
                        <a:t>$457,872 </a:t>
                      </a:r>
                    </a:p>
                  </a:txBody>
                  <a:tcPr marL="8443" marR="8443" marT="84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ArialMT"/>
                        </a:rPr>
                        <a:t>$896,502 </a:t>
                      </a:r>
                    </a:p>
                  </a:txBody>
                  <a:tcPr marL="8443" marR="8443" marT="84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ArialMT"/>
                        </a:rPr>
                        <a:t>14%</a:t>
                      </a:r>
                    </a:p>
                  </a:txBody>
                  <a:tcPr marL="8443" marR="8443" marT="84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ArialMT"/>
                        </a:rPr>
                        <a:t>$972,388 </a:t>
                      </a:r>
                    </a:p>
                  </a:txBody>
                  <a:tcPr marL="8443" marR="8443" marT="84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ArialMT"/>
                        </a:rPr>
                        <a:t>8%</a:t>
                      </a:r>
                    </a:p>
                  </a:txBody>
                  <a:tcPr marL="8443" marR="8443" marT="84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34408656"/>
                  </a:ext>
                </a:extLst>
              </a:tr>
              <a:tr h="202623">
                <a:tc>
                  <a:txBody>
                    <a:bodyPr/>
                    <a:lstStyle/>
                    <a:p>
                      <a:pPr algn="l" rtl="0" fontAlgn="b">
                        <a:buNone/>
                      </a:pPr>
                      <a:r>
                        <a:rPr lang="en-US" sz="1200" b="0" i="0" u="none" strike="noStrike">
                          <a:solidFill>
                            <a:srgbClr val="000000"/>
                          </a:solidFill>
                          <a:effectLst/>
                          <a:latin typeface="Arial" panose="020B0604020202020204" pitchFamily="34" charset="0"/>
                        </a:rPr>
                        <a:t>Net Income</a:t>
                      </a:r>
                    </a:p>
                  </a:txBody>
                  <a:tcPr marL="8443" marR="8443" marT="84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ArialMT"/>
                        </a:rPr>
                        <a:t>$255,405 </a:t>
                      </a:r>
                    </a:p>
                  </a:txBody>
                  <a:tcPr marL="8443" marR="8443" marT="84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ArialMT"/>
                        </a:rPr>
                        <a:t>$122,499 </a:t>
                      </a:r>
                    </a:p>
                  </a:txBody>
                  <a:tcPr marL="8443" marR="8443" marT="84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C00000"/>
                          </a:solidFill>
                          <a:effectLst/>
                          <a:latin typeface="ArialMT"/>
                        </a:rPr>
                        <a:t>-52%</a:t>
                      </a:r>
                    </a:p>
                  </a:txBody>
                  <a:tcPr marL="8443" marR="8443" marT="84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ArialMT"/>
                        </a:rPr>
                        <a:t>$75,683 </a:t>
                      </a:r>
                    </a:p>
                  </a:txBody>
                  <a:tcPr marL="8443" marR="8443" marT="84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dirty="0">
                          <a:solidFill>
                            <a:srgbClr val="C00000"/>
                          </a:solidFill>
                          <a:effectLst/>
                          <a:latin typeface="ArialMT"/>
                        </a:rPr>
                        <a:t>-38%</a:t>
                      </a:r>
                    </a:p>
                  </a:txBody>
                  <a:tcPr marL="8443" marR="8443" marT="84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54006314"/>
                  </a:ext>
                </a:extLst>
              </a:tr>
            </a:tbl>
          </a:graphicData>
        </a:graphic>
      </p:graphicFrame>
    </p:spTree>
    <p:extLst>
      <p:ext uri="{BB962C8B-B14F-4D97-AF65-F5344CB8AC3E}">
        <p14:creationId xmlns:p14="http://schemas.microsoft.com/office/powerpoint/2010/main" val="38329044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6A68BD-AA99-D818-DF91-1859AD54E98D}"/>
            </a:ext>
          </a:extLst>
        </p:cNvPr>
        <p:cNvGrpSpPr/>
        <p:nvPr/>
      </p:nvGrpSpPr>
      <p:grpSpPr>
        <a:xfrm>
          <a:off x="0" y="0"/>
          <a:ext cx="0" cy="0"/>
          <a:chOff x="0" y="0"/>
          <a:chExt cx="0" cy="0"/>
        </a:xfrm>
      </p:grpSpPr>
      <p:sp>
        <p:nvSpPr>
          <p:cNvPr id="4" name="Text 0">
            <a:extLst>
              <a:ext uri="{FF2B5EF4-FFF2-40B4-BE49-F238E27FC236}">
                <a16:creationId xmlns:a16="http://schemas.microsoft.com/office/drawing/2014/main" id="{541D7037-6AB9-C35D-2517-9C4A8D731BCC}"/>
              </a:ext>
            </a:extLst>
          </p:cNvPr>
          <p:cNvSpPr/>
          <p:nvPr/>
        </p:nvSpPr>
        <p:spPr>
          <a:xfrm>
            <a:off x="358140" y="1033703"/>
            <a:ext cx="9189720" cy="959805"/>
          </a:xfrm>
          <a:prstGeom prst="rect">
            <a:avLst/>
          </a:prstGeom>
          <a:noFill/>
          <a:ln/>
        </p:spPr>
        <p:txBody>
          <a:bodyPr wrap="square" lIns="0" tIns="0" rIns="0" bIns="0" rtlCol="0" anchor="t"/>
          <a:lstStyle/>
          <a:p>
            <a:pPr algn="ctr"/>
            <a:r>
              <a:rPr lang="en-US" sz="2400" b="1" u="sng" noProof="0" dirty="0">
                <a:solidFill>
                  <a:srgbClr val="B62029"/>
                </a:solidFill>
                <a:latin typeface="Arial" panose="020B0604020202020204" pitchFamily="34" charset="0"/>
                <a:cs typeface="Arial" panose="020B0604020202020204" pitchFamily="34" charset="0"/>
              </a:rPr>
              <a:t>#3C.</a:t>
            </a:r>
            <a:r>
              <a:rPr lang="en-US" sz="2400" b="1" u="sng" noProof="0" dirty="0">
                <a:latin typeface="Arial" panose="020B0604020202020204" pitchFamily="34" charset="0"/>
                <a:cs typeface="Arial" panose="020B0604020202020204" pitchFamily="34" charset="0"/>
              </a:rPr>
              <a:t> Numbers for 2019 to 2024 Historical and 2025 Budget</a:t>
            </a:r>
          </a:p>
          <a:p>
            <a:pPr algn="ctr"/>
            <a:r>
              <a:rPr lang="en-US" sz="2400" b="1" u="sng" noProof="0" dirty="0">
                <a:latin typeface="Arial" panose="020B0604020202020204" pitchFamily="34" charset="0"/>
                <a:cs typeface="Arial" panose="020B0604020202020204" pitchFamily="34" charset="0"/>
              </a:rPr>
              <a:t>Per Regular Sunday “Faithful”</a:t>
            </a:r>
          </a:p>
        </p:txBody>
      </p:sp>
      <p:sp>
        <p:nvSpPr>
          <p:cNvPr id="5" name="TextBox 4">
            <a:extLst>
              <a:ext uri="{FF2B5EF4-FFF2-40B4-BE49-F238E27FC236}">
                <a16:creationId xmlns:a16="http://schemas.microsoft.com/office/drawing/2014/main" id="{FE96176D-161D-4481-52B7-39800A0CD957}"/>
              </a:ext>
            </a:extLst>
          </p:cNvPr>
          <p:cNvSpPr txBox="1"/>
          <p:nvPr/>
        </p:nvSpPr>
        <p:spPr>
          <a:xfrm>
            <a:off x="640080" y="2555396"/>
            <a:ext cx="8625840" cy="394147"/>
          </a:xfrm>
          <a:prstGeom prst="rect">
            <a:avLst/>
          </a:prstGeom>
          <a:noFill/>
        </p:spPr>
        <p:txBody>
          <a:bodyPr wrap="square" rtlCol="0">
            <a:spAutoFit/>
          </a:bodyPr>
          <a:lstStyle/>
          <a:p>
            <a:pPr marL="342900" lvl="0" indent="-342900">
              <a:lnSpc>
                <a:spcPct val="120000"/>
              </a:lnSpc>
              <a:buFont typeface="+mj-lt"/>
              <a:buAutoNum type="arabicPeriod"/>
            </a:pPr>
            <a:endParaRPr lang="en-US" noProof="0"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2871A696-6A8A-D894-219E-B68296EEC77F}"/>
              </a:ext>
            </a:extLst>
          </p:cNvPr>
          <p:cNvSpPr txBox="1"/>
          <p:nvPr/>
        </p:nvSpPr>
        <p:spPr>
          <a:xfrm>
            <a:off x="499110" y="5390036"/>
            <a:ext cx="8907780" cy="369332"/>
          </a:xfrm>
          <a:prstGeom prst="rect">
            <a:avLst/>
          </a:prstGeom>
          <a:noFill/>
        </p:spPr>
        <p:txBody>
          <a:bodyPr wrap="square" rtlCol="0">
            <a:spAutoFit/>
          </a:bodyPr>
          <a:lstStyle/>
          <a:p>
            <a:endParaRPr lang="en-US" noProof="0"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0871D986-860F-8774-BCEC-B34AD3531C6A}"/>
              </a:ext>
            </a:extLst>
          </p:cNvPr>
          <p:cNvSpPr txBox="1"/>
          <p:nvPr/>
        </p:nvSpPr>
        <p:spPr>
          <a:xfrm>
            <a:off x="4269223" y="6564817"/>
            <a:ext cx="1367554" cy="276999"/>
          </a:xfrm>
          <a:prstGeom prst="rect">
            <a:avLst/>
          </a:prstGeom>
          <a:noFill/>
        </p:spPr>
        <p:txBody>
          <a:bodyPr wrap="square" rtlCol="0">
            <a:spAutoFit/>
          </a:bodyPr>
          <a:lstStyle/>
          <a:p>
            <a:pPr algn="ctr"/>
            <a:r>
              <a:rPr lang="en-US" sz="1200" noProof="0" dirty="0">
                <a:latin typeface="Arial" panose="020B0604020202020204" pitchFamily="34" charset="0"/>
                <a:cs typeface="Arial" panose="020B0604020202020204" pitchFamily="34" charset="0"/>
              </a:rPr>
              <a:t>Page 6 of </a:t>
            </a:r>
            <a:r>
              <a:rPr lang="en-US" sz="1200" dirty="0">
                <a:latin typeface="Arial" panose="020B0604020202020204" pitchFamily="34" charset="0"/>
                <a:cs typeface="Arial" panose="020B0604020202020204" pitchFamily="34" charset="0"/>
              </a:rPr>
              <a:t>9</a:t>
            </a:r>
            <a:endParaRPr lang="en-US" sz="1200" noProof="0"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E23D8B22-ADDF-A3E0-2823-8C34544C5843}"/>
              </a:ext>
            </a:extLst>
          </p:cNvPr>
          <p:cNvSpPr txBox="1"/>
          <p:nvPr/>
        </p:nvSpPr>
        <p:spPr>
          <a:xfrm>
            <a:off x="358140" y="6052842"/>
            <a:ext cx="3971099" cy="261610"/>
          </a:xfrm>
          <a:prstGeom prst="rect">
            <a:avLst/>
          </a:prstGeom>
          <a:noFill/>
        </p:spPr>
        <p:txBody>
          <a:bodyPr wrap="square" rtlCol="0">
            <a:spAutoFit/>
          </a:bodyPr>
          <a:lstStyle/>
          <a:p>
            <a:r>
              <a:rPr lang="en-US" sz="1100" noProof="0" dirty="0">
                <a:latin typeface="Arial" panose="020B0604020202020204" pitchFamily="34" charset="0"/>
                <a:cs typeface="Arial" panose="020B0604020202020204" pitchFamily="34" charset="0"/>
              </a:rPr>
              <a:t>*CAGR: Compounded Annual Growth Rate</a:t>
            </a:r>
          </a:p>
        </p:txBody>
      </p:sp>
      <p:graphicFrame>
        <p:nvGraphicFramePr>
          <p:cNvPr id="9" name="Table 8">
            <a:extLst>
              <a:ext uri="{FF2B5EF4-FFF2-40B4-BE49-F238E27FC236}">
                <a16:creationId xmlns:a16="http://schemas.microsoft.com/office/drawing/2014/main" id="{229E497C-FE4E-10F6-53DB-F6CDBC658845}"/>
              </a:ext>
            </a:extLst>
          </p:cNvPr>
          <p:cNvGraphicFramePr>
            <a:graphicFrameLocks noGrp="1"/>
          </p:cNvGraphicFramePr>
          <p:nvPr/>
        </p:nvGraphicFramePr>
        <p:xfrm>
          <a:off x="681038" y="2747567"/>
          <a:ext cx="8543924" cy="2507454"/>
        </p:xfrm>
        <a:graphic>
          <a:graphicData uri="http://schemas.openxmlformats.org/drawingml/2006/table">
            <a:tbl>
              <a:tblPr/>
              <a:tblGrid>
                <a:gridCol w="3219450">
                  <a:extLst>
                    <a:ext uri="{9D8B030D-6E8A-4147-A177-3AD203B41FA5}">
                      <a16:colId xmlns:a16="http://schemas.microsoft.com/office/drawing/2014/main" val="3884553653"/>
                    </a:ext>
                  </a:extLst>
                </a:gridCol>
                <a:gridCol w="979343">
                  <a:extLst>
                    <a:ext uri="{9D8B030D-6E8A-4147-A177-3AD203B41FA5}">
                      <a16:colId xmlns:a16="http://schemas.microsoft.com/office/drawing/2014/main" val="3416936367"/>
                    </a:ext>
                  </a:extLst>
                </a:gridCol>
                <a:gridCol w="1170709">
                  <a:extLst>
                    <a:ext uri="{9D8B030D-6E8A-4147-A177-3AD203B41FA5}">
                      <a16:colId xmlns:a16="http://schemas.microsoft.com/office/drawing/2014/main" val="3123467784"/>
                    </a:ext>
                  </a:extLst>
                </a:gridCol>
                <a:gridCol w="1362075">
                  <a:extLst>
                    <a:ext uri="{9D8B030D-6E8A-4147-A177-3AD203B41FA5}">
                      <a16:colId xmlns:a16="http://schemas.microsoft.com/office/drawing/2014/main" val="4048731770"/>
                    </a:ext>
                  </a:extLst>
                </a:gridCol>
                <a:gridCol w="911802">
                  <a:extLst>
                    <a:ext uri="{9D8B030D-6E8A-4147-A177-3AD203B41FA5}">
                      <a16:colId xmlns:a16="http://schemas.microsoft.com/office/drawing/2014/main" val="4055332859"/>
                    </a:ext>
                  </a:extLst>
                </a:gridCol>
                <a:gridCol w="900545">
                  <a:extLst>
                    <a:ext uri="{9D8B030D-6E8A-4147-A177-3AD203B41FA5}">
                      <a16:colId xmlns:a16="http://schemas.microsoft.com/office/drawing/2014/main" val="4113556789"/>
                    </a:ext>
                  </a:extLst>
                </a:gridCol>
              </a:tblGrid>
              <a:tr h="278606">
                <a:tc rowSpan="2">
                  <a:txBody>
                    <a:bodyPr/>
                    <a:lstStyle/>
                    <a:p>
                      <a:pPr algn="l" fontAlgn="b">
                        <a:buNone/>
                      </a:pPr>
                      <a:r>
                        <a:rPr lang="en-US" sz="1600" b="0" i="0" u="none" strike="noStrike">
                          <a:solidFill>
                            <a:srgbClr val="000000"/>
                          </a:solidFill>
                          <a:effectLst/>
                          <a:latin typeface="Arial" panose="020B0604020202020204" pitchFamily="34" charset="0"/>
                        </a:rPr>
                        <a:t> </a:t>
                      </a:r>
                    </a:p>
                  </a:txBody>
                  <a:tcPr marL="8443" marR="8443" marT="84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rowSpan="2">
                  <a:txBody>
                    <a:bodyPr/>
                    <a:lstStyle/>
                    <a:p>
                      <a:pPr algn="ctr" rtl="0" fontAlgn="b">
                        <a:buNone/>
                      </a:pPr>
                      <a:r>
                        <a:rPr lang="en-US" sz="1200" b="1" i="0" u="sng" strike="noStrike">
                          <a:solidFill>
                            <a:srgbClr val="000000"/>
                          </a:solidFill>
                          <a:effectLst/>
                          <a:latin typeface="Arial" panose="020B0604020202020204" pitchFamily="34" charset="0"/>
                        </a:rPr>
                        <a:t>2019</a:t>
                      </a:r>
                    </a:p>
                  </a:txBody>
                  <a:tcPr marL="8443" marR="8443" marT="84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rowSpan="2">
                  <a:txBody>
                    <a:bodyPr/>
                    <a:lstStyle/>
                    <a:p>
                      <a:pPr algn="ctr" rtl="0" fontAlgn="b">
                        <a:buNone/>
                      </a:pPr>
                      <a:r>
                        <a:rPr lang="en-US" sz="1200" b="1" i="0" u="sng" strike="noStrike">
                          <a:solidFill>
                            <a:srgbClr val="000000"/>
                          </a:solidFill>
                          <a:effectLst/>
                          <a:latin typeface="Arial" panose="020B0604020202020204" pitchFamily="34" charset="0"/>
                        </a:rPr>
                        <a:t>2024</a:t>
                      </a:r>
                    </a:p>
                  </a:txBody>
                  <a:tcPr marL="8443" marR="8443" marT="84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rowSpan="2">
                  <a:txBody>
                    <a:bodyPr/>
                    <a:lstStyle/>
                    <a:p>
                      <a:pPr algn="ctr" rtl="0" fontAlgn="b">
                        <a:buNone/>
                      </a:pPr>
                      <a:r>
                        <a:rPr lang="en-US" sz="1200" b="1" i="0" u="sng" strike="noStrike">
                          <a:solidFill>
                            <a:srgbClr val="000000"/>
                          </a:solidFill>
                          <a:effectLst/>
                          <a:latin typeface="Arial" panose="020B0604020202020204" pitchFamily="34" charset="0"/>
                        </a:rPr>
                        <a:t>CAGR*</a:t>
                      </a:r>
                    </a:p>
                  </a:txBody>
                  <a:tcPr marL="8443" marR="8443" marT="84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rowSpan="2">
                  <a:txBody>
                    <a:bodyPr/>
                    <a:lstStyle/>
                    <a:p>
                      <a:pPr algn="ctr" rtl="0" fontAlgn="b">
                        <a:buNone/>
                      </a:pPr>
                      <a:r>
                        <a:rPr lang="en-US" sz="1200" b="1" i="0" u="sng" strike="noStrike">
                          <a:solidFill>
                            <a:srgbClr val="000000"/>
                          </a:solidFill>
                          <a:effectLst/>
                          <a:latin typeface="Arial" panose="020B0604020202020204" pitchFamily="34" charset="0"/>
                        </a:rPr>
                        <a:t>2025 Budget</a:t>
                      </a:r>
                    </a:p>
                  </a:txBody>
                  <a:tcPr marL="8443" marR="8443" marT="84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ctr" rtl="0" fontAlgn="b">
                        <a:buNone/>
                      </a:pPr>
                      <a:r>
                        <a:rPr lang="en-US" sz="1200" b="1" i="0" u="sng" strike="noStrike">
                          <a:solidFill>
                            <a:srgbClr val="000000"/>
                          </a:solidFill>
                          <a:effectLst/>
                          <a:latin typeface="Arial" panose="020B0604020202020204" pitchFamily="34" charset="0"/>
                        </a:rPr>
                        <a:t>2024-2025</a:t>
                      </a:r>
                    </a:p>
                  </a:txBody>
                  <a:tcPr marL="8443" marR="8443" marT="84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BFBFBF"/>
                    </a:solidFill>
                  </a:tcPr>
                </a:tc>
                <a:extLst>
                  <a:ext uri="{0D108BD9-81ED-4DB2-BD59-A6C34878D82A}">
                    <a16:rowId xmlns:a16="http://schemas.microsoft.com/office/drawing/2014/main" val="700104815"/>
                  </a:ext>
                </a:extLst>
              </a:tr>
              <a:tr h="278606">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ctr" rtl="0" fontAlgn="b">
                        <a:buNone/>
                      </a:pPr>
                      <a:r>
                        <a:rPr lang="en-US" sz="1200" b="1" i="0" u="sng" strike="noStrike">
                          <a:solidFill>
                            <a:srgbClr val="000000"/>
                          </a:solidFill>
                          <a:effectLst/>
                          <a:latin typeface="Arial" panose="020B0604020202020204" pitchFamily="34" charset="0"/>
                        </a:rPr>
                        <a:t>% Change</a:t>
                      </a:r>
                    </a:p>
                  </a:txBody>
                  <a:tcPr marL="8443" marR="8443" marT="84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1397771159"/>
                  </a:ext>
                </a:extLst>
              </a:tr>
              <a:tr h="278606">
                <a:tc>
                  <a:txBody>
                    <a:bodyPr/>
                    <a:lstStyle/>
                    <a:p>
                      <a:pPr algn="l" rtl="0" fontAlgn="b">
                        <a:buNone/>
                      </a:pPr>
                      <a:r>
                        <a:rPr lang="en-US" sz="1200" b="1" i="0" u="none" strike="noStrike">
                          <a:solidFill>
                            <a:srgbClr val="000000"/>
                          </a:solidFill>
                          <a:effectLst/>
                          <a:latin typeface="Arial" panose="020B0604020202020204" pitchFamily="34" charset="0"/>
                        </a:rPr>
                        <a:t>SROI</a:t>
                      </a:r>
                    </a:p>
                  </a:txBody>
                  <a:tcPr marL="8443" marR="8443" marT="84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183"/>
                    </a:solidFill>
                  </a:tcPr>
                </a:tc>
                <a:tc>
                  <a:txBody>
                    <a:bodyPr/>
                    <a:lstStyle/>
                    <a:p>
                      <a:pPr algn="ctr" rtl="0" fontAlgn="ctr">
                        <a:buNone/>
                      </a:pPr>
                      <a:r>
                        <a:rPr lang="en-US" sz="1200" b="1" i="0" u="none" strike="noStrike">
                          <a:solidFill>
                            <a:srgbClr val="000000"/>
                          </a:solidFill>
                          <a:effectLst/>
                          <a:latin typeface="ArialMT"/>
                        </a:rPr>
                        <a:t>5.5x</a:t>
                      </a:r>
                    </a:p>
                  </a:txBody>
                  <a:tcPr marL="8443" marR="8443" marT="84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183"/>
                    </a:solidFill>
                  </a:tcPr>
                </a:tc>
                <a:tc>
                  <a:txBody>
                    <a:bodyPr/>
                    <a:lstStyle/>
                    <a:p>
                      <a:pPr algn="ctr" rtl="0" fontAlgn="ctr">
                        <a:buNone/>
                      </a:pPr>
                      <a:r>
                        <a:rPr lang="en-US" sz="1200" b="1" i="0" u="none" strike="noStrike">
                          <a:solidFill>
                            <a:srgbClr val="000000"/>
                          </a:solidFill>
                          <a:effectLst/>
                          <a:latin typeface="ArialMT"/>
                        </a:rPr>
                        <a:t>10.7x</a:t>
                      </a:r>
                    </a:p>
                  </a:txBody>
                  <a:tcPr marL="8443" marR="8443" marT="8443"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4B183"/>
                    </a:solidFill>
                  </a:tcPr>
                </a:tc>
                <a:tc>
                  <a:txBody>
                    <a:bodyPr/>
                    <a:lstStyle/>
                    <a:p>
                      <a:pPr algn="ctr" fontAlgn="ctr">
                        <a:buNone/>
                      </a:pPr>
                      <a:r>
                        <a:rPr lang="en-US" sz="1600" b="0" i="0" u="none" strike="noStrike">
                          <a:solidFill>
                            <a:srgbClr val="000000"/>
                          </a:solidFill>
                          <a:effectLst/>
                          <a:latin typeface="Arial" panose="020B0604020202020204" pitchFamily="34" charset="0"/>
                        </a:rPr>
                        <a:t>5.2x</a:t>
                      </a:r>
                    </a:p>
                  </a:txBody>
                  <a:tcPr marL="8443" marR="8443" marT="8443"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183"/>
                    </a:solidFill>
                  </a:tcPr>
                </a:tc>
                <a:tc>
                  <a:txBody>
                    <a:bodyPr/>
                    <a:lstStyle/>
                    <a:p>
                      <a:pPr algn="ctr" rtl="0" fontAlgn="ctr">
                        <a:buNone/>
                      </a:pPr>
                      <a:r>
                        <a:rPr lang="en-US" sz="1200" b="1" i="0" u="none" strike="noStrike">
                          <a:solidFill>
                            <a:srgbClr val="000000"/>
                          </a:solidFill>
                          <a:effectLst/>
                          <a:latin typeface="ArialMT"/>
                        </a:rPr>
                        <a:t>10.5x</a:t>
                      </a:r>
                    </a:p>
                  </a:txBody>
                  <a:tcPr marL="8443" marR="8443" marT="84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183"/>
                    </a:solidFill>
                  </a:tcPr>
                </a:tc>
                <a:tc>
                  <a:txBody>
                    <a:bodyPr/>
                    <a:lstStyle/>
                    <a:p>
                      <a:pPr algn="ctr" rtl="0" fontAlgn="ctr">
                        <a:buNone/>
                      </a:pPr>
                      <a:r>
                        <a:rPr lang="en-US" sz="1200" b="1" i="0" u="none" strike="noStrike">
                          <a:solidFill>
                            <a:srgbClr val="9C0006"/>
                          </a:solidFill>
                          <a:effectLst/>
                          <a:latin typeface="ArialMT"/>
                        </a:rPr>
                        <a:t>-0.2x</a:t>
                      </a:r>
                    </a:p>
                  </a:txBody>
                  <a:tcPr marL="8443" marR="8443" marT="84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183"/>
                    </a:solidFill>
                  </a:tcPr>
                </a:tc>
                <a:extLst>
                  <a:ext uri="{0D108BD9-81ED-4DB2-BD59-A6C34878D82A}">
                    <a16:rowId xmlns:a16="http://schemas.microsoft.com/office/drawing/2014/main" val="1391212902"/>
                  </a:ext>
                </a:extLst>
              </a:tr>
              <a:tr h="278606">
                <a:tc>
                  <a:txBody>
                    <a:bodyPr/>
                    <a:lstStyle/>
                    <a:p>
                      <a:pPr algn="l" rtl="0" fontAlgn="b">
                        <a:buNone/>
                      </a:pPr>
                      <a:r>
                        <a:rPr lang="en-US" sz="1200" b="0" i="0" u="none" strike="noStrike">
                          <a:solidFill>
                            <a:srgbClr val="000000"/>
                          </a:solidFill>
                          <a:effectLst/>
                          <a:latin typeface="Arial" panose="020B0604020202020204" pitchFamily="34" charset="0"/>
                        </a:rPr>
                        <a:t>"Faithful"</a:t>
                      </a:r>
                    </a:p>
                  </a:txBody>
                  <a:tcPr marL="8443" marR="8443" marT="84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ArialMT"/>
                        </a:rPr>
                        <a:t>125</a:t>
                      </a:r>
                    </a:p>
                  </a:txBody>
                  <a:tcPr marL="8443" marR="8443" marT="84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ArialMT"/>
                        </a:rPr>
                        <a:t>480</a:t>
                      </a:r>
                    </a:p>
                  </a:txBody>
                  <a:tcPr marL="8443" marR="8443" marT="84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ArialMT"/>
                        </a:rPr>
                        <a:t>31%</a:t>
                      </a:r>
                    </a:p>
                  </a:txBody>
                  <a:tcPr marL="8443" marR="8443" marT="84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ArialMT"/>
                        </a:rPr>
                        <a:t>510</a:t>
                      </a:r>
                    </a:p>
                  </a:txBody>
                  <a:tcPr marL="8443" marR="8443" marT="84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ArialMT"/>
                        </a:rPr>
                        <a:t>6%</a:t>
                      </a:r>
                    </a:p>
                  </a:txBody>
                  <a:tcPr marL="8443" marR="8443" marT="84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60815871"/>
                  </a:ext>
                </a:extLst>
              </a:tr>
              <a:tr h="278606">
                <a:tc>
                  <a:txBody>
                    <a:bodyPr/>
                    <a:lstStyle/>
                    <a:p>
                      <a:pPr algn="l" rtl="0" fontAlgn="b">
                        <a:buNone/>
                      </a:pPr>
                      <a:r>
                        <a:rPr lang="en-US" sz="1200" b="0" i="0" u="none" strike="noStrike">
                          <a:solidFill>
                            <a:srgbClr val="000000"/>
                          </a:solidFill>
                          <a:effectLst/>
                          <a:latin typeface="Arial" panose="020B0604020202020204" pitchFamily="34" charset="0"/>
                        </a:rPr>
                        <a:t>"Faithful" % Members</a:t>
                      </a:r>
                    </a:p>
                  </a:txBody>
                  <a:tcPr marL="8443" marR="8443" marT="84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ArialMT"/>
                        </a:rPr>
                        <a:t>89%</a:t>
                      </a:r>
                    </a:p>
                  </a:txBody>
                  <a:tcPr marL="8443" marR="8443" marT="84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ArialMT"/>
                        </a:rPr>
                        <a:t>94%</a:t>
                      </a:r>
                    </a:p>
                  </a:txBody>
                  <a:tcPr marL="8443" marR="8443" marT="84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ArialMT"/>
                        </a:rPr>
                        <a:t>1%</a:t>
                      </a:r>
                    </a:p>
                  </a:txBody>
                  <a:tcPr marL="8443" marR="8443" marT="84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ArialMT"/>
                        </a:rPr>
                        <a:t>94%</a:t>
                      </a:r>
                    </a:p>
                  </a:txBody>
                  <a:tcPr marL="8443" marR="8443" marT="84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ArialMT"/>
                        </a:rPr>
                        <a:t>0%</a:t>
                      </a:r>
                    </a:p>
                  </a:txBody>
                  <a:tcPr marL="8443" marR="8443" marT="84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76341227"/>
                  </a:ext>
                </a:extLst>
              </a:tr>
              <a:tr h="278606">
                <a:tc>
                  <a:txBody>
                    <a:bodyPr/>
                    <a:lstStyle/>
                    <a:p>
                      <a:pPr algn="l" rtl="0" fontAlgn="b">
                        <a:buNone/>
                      </a:pPr>
                      <a:r>
                        <a:rPr lang="en-US" sz="1200" b="0" i="0" u="none" strike="noStrike">
                          <a:solidFill>
                            <a:srgbClr val="000000"/>
                          </a:solidFill>
                          <a:effectLst/>
                          <a:latin typeface="Arial" panose="020B0604020202020204" pitchFamily="34" charset="0"/>
                        </a:rPr>
                        <a:t>Church-Related Income per “Faithful”</a:t>
                      </a:r>
                    </a:p>
                  </a:txBody>
                  <a:tcPr marL="8443" marR="8443" marT="84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ArialMT"/>
                        </a:rPr>
                        <a:t>$3,809 </a:t>
                      </a:r>
                    </a:p>
                  </a:txBody>
                  <a:tcPr marL="8443" marR="8443" marT="84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ArialMT"/>
                        </a:rPr>
                        <a:t>$1,967 </a:t>
                      </a:r>
                    </a:p>
                  </a:txBody>
                  <a:tcPr marL="8443" marR="8443" marT="84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C00000"/>
                          </a:solidFill>
                          <a:effectLst/>
                          <a:latin typeface="ArialMT"/>
                        </a:rPr>
                        <a:t>-12%</a:t>
                      </a:r>
                    </a:p>
                  </a:txBody>
                  <a:tcPr marL="8443" marR="8443" marT="84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ArialMT"/>
                        </a:rPr>
                        <a:t>$1,997 </a:t>
                      </a:r>
                    </a:p>
                  </a:txBody>
                  <a:tcPr marL="8443" marR="8443" marT="84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ArialMT"/>
                        </a:rPr>
                        <a:t>2%</a:t>
                      </a:r>
                    </a:p>
                  </a:txBody>
                  <a:tcPr marL="8443" marR="8443" marT="84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41530124"/>
                  </a:ext>
                </a:extLst>
              </a:tr>
              <a:tr h="278606">
                <a:tc>
                  <a:txBody>
                    <a:bodyPr/>
                    <a:lstStyle/>
                    <a:p>
                      <a:pPr algn="l" rtl="0" fontAlgn="b">
                        <a:buNone/>
                      </a:pPr>
                      <a:r>
                        <a:rPr lang="en-US" sz="1200" b="0" i="0" u="none" strike="noStrike">
                          <a:solidFill>
                            <a:srgbClr val="000000"/>
                          </a:solidFill>
                          <a:effectLst/>
                          <a:latin typeface="Arial" panose="020B0604020202020204" pitchFamily="34" charset="0"/>
                        </a:rPr>
                        <a:t>Spending per “Faithful”</a:t>
                      </a:r>
                    </a:p>
                  </a:txBody>
                  <a:tcPr marL="8443" marR="8443" marT="84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ArialMT"/>
                        </a:rPr>
                        <a:t>$3,663 </a:t>
                      </a:r>
                    </a:p>
                  </a:txBody>
                  <a:tcPr marL="8443" marR="8443" marT="84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ArialMT"/>
                        </a:rPr>
                        <a:t>$1,868 </a:t>
                      </a:r>
                    </a:p>
                  </a:txBody>
                  <a:tcPr marL="8443" marR="8443" marT="84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ArialMT"/>
                        </a:rPr>
                        <a:t>-13%</a:t>
                      </a:r>
                    </a:p>
                  </a:txBody>
                  <a:tcPr marL="8443" marR="8443" marT="84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ArialMT"/>
                        </a:rPr>
                        <a:t>$1,907 </a:t>
                      </a:r>
                    </a:p>
                  </a:txBody>
                  <a:tcPr marL="8443" marR="8443" marT="84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ArialMT"/>
                        </a:rPr>
                        <a:t>2%</a:t>
                      </a:r>
                    </a:p>
                  </a:txBody>
                  <a:tcPr marL="8443" marR="8443" marT="84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76898487"/>
                  </a:ext>
                </a:extLst>
              </a:tr>
              <a:tr h="278606">
                <a:tc>
                  <a:txBody>
                    <a:bodyPr/>
                    <a:lstStyle/>
                    <a:p>
                      <a:pPr algn="l" rtl="0" fontAlgn="b">
                        <a:buNone/>
                      </a:pPr>
                      <a:r>
                        <a:rPr lang="en-US" sz="1200" b="0" i="0" u="none" strike="noStrike">
                          <a:solidFill>
                            <a:srgbClr val="000000"/>
                          </a:solidFill>
                          <a:effectLst/>
                          <a:latin typeface="Arial" panose="020B0604020202020204" pitchFamily="34" charset="0"/>
                        </a:rPr>
                        <a:t>Financial Assets per “Faithful”</a:t>
                      </a:r>
                    </a:p>
                  </a:txBody>
                  <a:tcPr marL="8443" marR="8443" marT="84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ArialMT"/>
                        </a:rPr>
                        <a:t>$2,840 </a:t>
                      </a:r>
                    </a:p>
                  </a:txBody>
                  <a:tcPr marL="8443" marR="8443" marT="84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ArialMT"/>
                        </a:rPr>
                        <a:t>$940 </a:t>
                      </a:r>
                    </a:p>
                  </a:txBody>
                  <a:tcPr marL="8443" marR="8443" marT="84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9C0006"/>
                          </a:solidFill>
                          <a:effectLst/>
                          <a:latin typeface="ArialMT"/>
                        </a:rPr>
                        <a:t>-20%</a:t>
                      </a:r>
                    </a:p>
                  </a:txBody>
                  <a:tcPr marL="8443" marR="8443" marT="84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ArialMT"/>
                        </a:rPr>
                        <a:t>$985 </a:t>
                      </a:r>
                    </a:p>
                  </a:txBody>
                  <a:tcPr marL="8443" marR="8443" marT="84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ArialMT"/>
                        </a:rPr>
                        <a:t>5%</a:t>
                      </a:r>
                    </a:p>
                  </a:txBody>
                  <a:tcPr marL="8443" marR="8443" marT="84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31379341"/>
                  </a:ext>
                </a:extLst>
              </a:tr>
              <a:tr h="278606">
                <a:tc>
                  <a:txBody>
                    <a:bodyPr/>
                    <a:lstStyle/>
                    <a:p>
                      <a:pPr algn="l" rtl="0" fontAlgn="b">
                        <a:buNone/>
                      </a:pPr>
                      <a:r>
                        <a:rPr lang="en-US" sz="1200" b="0" i="0" u="none" strike="noStrike">
                          <a:solidFill>
                            <a:srgbClr val="000000"/>
                          </a:solidFill>
                          <a:effectLst/>
                          <a:latin typeface="Arial" panose="020B0604020202020204" pitchFamily="34" charset="0"/>
                        </a:rPr>
                        <a:t>Capacity % ("Faithful" % of Fire Code)</a:t>
                      </a:r>
                    </a:p>
                  </a:txBody>
                  <a:tcPr marL="8443" marR="8443" marT="844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ArialMT"/>
                        </a:rPr>
                        <a:t>42%</a:t>
                      </a:r>
                    </a:p>
                  </a:txBody>
                  <a:tcPr marL="8443" marR="8443" marT="8443"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600" b="1" i="0" u="none" strike="noStrike">
                          <a:solidFill>
                            <a:srgbClr val="000000"/>
                          </a:solidFill>
                          <a:effectLst/>
                          <a:latin typeface="ArialMT"/>
                        </a:rPr>
                        <a:t>161%</a:t>
                      </a:r>
                    </a:p>
                  </a:txBody>
                  <a:tcPr marL="8443" marR="8443" marT="844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9C0006"/>
                          </a:solidFill>
                          <a:effectLst/>
                          <a:latin typeface="ArialMT"/>
                        </a:rPr>
                        <a:t>31%</a:t>
                      </a:r>
                    </a:p>
                  </a:txBody>
                  <a:tcPr marL="8443" marR="8443" marT="8443"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a:solidFill>
                            <a:srgbClr val="000000"/>
                          </a:solidFill>
                          <a:effectLst/>
                          <a:latin typeface="ArialMT"/>
                        </a:rPr>
                        <a:t>171%</a:t>
                      </a:r>
                    </a:p>
                  </a:txBody>
                  <a:tcPr marL="8443" marR="8443" marT="84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200" b="0" i="0" u="none" strike="noStrike" dirty="0">
                          <a:solidFill>
                            <a:srgbClr val="000000"/>
                          </a:solidFill>
                          <a:effectLst/>
                          <a:latin typeface="ArialMT"/>
                        </a:rPr>
                        <a:t>10%</a:t>
                      </a:r>
                    </a:p>
                  </a:txBody>
                  <a:tcPr marL="8443" marR="8443" marT="844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81685488"/>
                  </a:ext>
                </a:extLst>
              </a:tr>
            </a:tbl>
          </a:graphicData>
        </a:graphic>
      </p:graphicFrame>
    </p:spTree>
    <p:extLst>
      <p:ext uri="{BB962C8B-B14F-4D97-AF65-F5344CB8AC3E}">
        <p14:creationId xmlns:p14="http://schemas.microsoft.com/office/powerpoint/2010/main" val="7577134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26EFD9-03B7-E0A5-961D-1EA9E126B492}"/>
            </a:ext>
          </a:extLst>
        </p:cNvPr>
        <p:cNvGrpSpPr/>
        <p:nvPr/>
      </p:nvGrpSpPr>
      <p:grpSpPr>
        <a:xfrm>
          <a:off x="0" y="0"/>
          <a:ext cx="0" cy="0"/>
          <a:chOff x="0" y="0"/>
          <a:chExt cx="0" cy="0"/>
        </a:xfrm>
      </p:grpSpPr>
      <p:sp>
        <p:nvSpPr>
          <p:cNvPr id="4" name="Text 0">
            <a:extLst>
              <a:ext uri="{FF2B5EF4-FFF2-40B4-BE49-F238E27FC236}">
                <a16:creationId xmlns:a16="http://schemas.microsoft.com/office/drawing/2014/main" id="{9C76AF76-A4AC-2357-FE6B-576864C56C34}"/>
              </a:ext>
            </a:extLst>
          </p:cNvPr>
          <p:cNvSpPr/>
          <p:nvPr/>
        </p:nvSpPr>
        <p:spPr>
          <a:xfrm>
            <a:off x="358140" y="1033703"/>
            <a:ext cx="9189720" cy="959805"/>
          </a:xfrm>
          <a:prstGeom prst="rect">
            <a:avLst/>
          </a:prstGeom>
          <a:noFill/>
          <a:ln/>
        </p:spPr>
        <p:txBody>
          <a:bodyPr wrap="square" lIns="0" tIns="0" rIns="0" bIns="0" rtlCol="0" anchor="t"/>
          <a:lstStyle/>
          <a:p>
            <a:pPr algn="ctr"/>
            <a:r>
              <a:rPr lang="en-US" sz="2400" b="1" u="sng" noProof="0" dirty="0">
                <a:solidFill>
                  <a:srgbClr val="B62029"/>
                </a:solidFill>
                <a:latin typeface="Arial" panose="020B0604020202020204" pitchFamily="34" charset="0"/>
                <a:cs typeface="Arial" panose="020B0604020202020204" pitchFamily="34" charset="0"/>
              </a:rPr>
              <a:t>#4.</a:t>
            </a:r>
            <a:r>
              <a:rPr lang="en-US" sz="2400" b="1" u="sng" noProof="0" dirty="0">
                <a:latin typeface="Arial" panose="020B0604020202020204" pitchFamily="34" charset="0"/>
                <a:cs typeface="Arial" panose="020B0604020202020204" pitchFamily="34" charset="0"/>
              </a:rPr>
              <a:t> </a:t>
            </a:r>
            <a:r>
              <a:rPr lang="en-US" sz="2400" b="1" u="sng" dirty="0">
                <a:latin typeface="Arial" panose="020B0604020202020204" pitchFamily="34" charset="0"/>
                <a:cs typeface="Arial" panose="020B0604020202020204" pitchFamily="34" charset="0"/>
              </a:rPr>
              <a:t>Comparison to Benchmark</a:t>
            </a:r>
            <a:endParaRPr lang="en-US" sz="2400" b="1" u="sng" noProof="0"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8F234BDB-016A-FD6F-595A-E132AC8EDFFC}"/>
              </a:ext>
            </a:extLst>
          </p:cNvPr>
          <p:cNvSpPr txBox="1"/>
          <p:nvPr/>
        </p:nvSpPr>
        <p:spPr>
          <a:xfrm>
            <a:off x="640080" y="2555396"/>
            <a:ext cx="8625840" cy="394147"/>
          </a:xfrm>
          <a:prstGeom prst="rect">
            <a:avLst/>
          </a:prstGeom>
          <a:noFill/>
        </p:spPr>
        <p:txBody>
          <a:bodyPr wrap="square" rtlCol="0">
            <a:spAutoFit/>
          </a:bodyPr>
          <a:lstStyle/>
          <a:p>
            <a:pPr marL="342900" lvl="0" indent="-342900">
              <a:lnSpc>
                <a:spcPct val="120000"/>
              </a:lnSpc>
              <a:buFont typeface="+mj-lt"/>
              <a:buAutoNum type="arabicPeriod"/>
            </a:pPr>
            <a:endParaRPr lang="en-US" noProof="0"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433CAE1B-2C3C-AFAB-8CBC-35FA8C132A17}"/>
              </a:ext>
            </a:extLst>
          </p:cNvPr>
          <p:cNvSpPr txBox="1"/>
          <p:nvPr/>
        </p:nvSpPr>
        <p:spPr>
          <a:xfrm>
            <a:off x="499110" y="5390036"/>
            <a:ext cx="8907780" cy="369332"/>
          </a:xfrm>
          <a:prstGeom prst="rect">
            <a:avLst/>
          </a:prstGeom>
          <a:noFill/>
        </p:spPr>
        <p:txBody>
          <a:bodyPr wrap="square" rtlCol="0">
            <a:spAutoFit/>
          </a:bodyPr>
          <a:lstStyle/>
          <a:p>
            <a:endParaRPr lang="en-US" noProof="0"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A4A4D6C4-20C5-848A-1BAD-4ED6B9ADAACD}"/>
              </a:ext>
            </a:extLst>
          </p:cNvPr>
          <p:cNvSpPr txBox="1"/>
          <p:nvPr/>
        </p:nvSpPr>
        <p:spPr>
          <a:xfrm>
            <a:off x="4269223" y="6564817"/>
            <a:ext cx="1367554" cy="276999"/>
          </a:xfrm>
          <a:prstGeom prst="rect">
            <a:avLst/>
          </a:prstGeom>
          <a:noFill/>
        </p:spPr>
        <p:txBody>
          <a:bodyPr wrap="square" rtlCol="0">
            <a:spAutoFit/>
          </a:bodyPr>
          <a:lstStyle/>
          <a:p>
            <a:pPr algn="ctr"/>
            <a:r>
              <a:rPr lang="en-US" sz="1200" noProof="0" dirty="0">
                <a:latin typeface="Arial" panose="020B0604020202020204" pitchFamily="34" charset="0"/>
                <a:cs typeface="Arial" panose="020B0604020202020204" pitchFamily="34" charset="0"/>
              </a:rPr>
              <a:t>Page 7 of 9</a:t>
            </a:r>
          </a:p>
        </p:txBody>
      </p:sp>
      <p:graphicFrame>
        <p:nvGraphicFramePr>
          <p:cNvPr id="3" name="Table 2">
            <a:extLst>
              <a:ext uri="{FF2B5EF4-FFF2-40B4-BE49-F238E27FC236}">
                <a16:creationId xmlns:a16="http://schemas.microsoft.com/office/drawing/2014/main" id="{DD7857BC-8AA5-2352-AC42-56B398D413AA}"/>
              </a:ext>
            </a:extLst>
          </p:cNvPr>
          <p:cNvGraphicFramePr>
            <a:graphicFrameLocks noGrp="1"/>
          </p:cNvGraphicFramePr>
          <p:nvPr>
            <p:extLst>
              <p:ext uri="{D42A27DB-BD31-4B8C-83A1-F6EECF244321}">
                <p14:modId xmlns:p14="http://schemas.microsoft.com/office/powerpoint/2010/main" val="2291416866"/>
              </p:ext>
            </p:extLst>
          </p:nvPr>
        </p:nvGraphicFramePr>
        <p:xfrm>
          <a:off x="681038" y="2609250"/>
          <a:ext cx="7776575" cy="2761248"/>
        </p:xfrm>
        <a:graphic>
          <a:graphicData uri="http://schemas.openxmlformats.org/drawingml/2006/table">
            <a:tbl>
              <a:tblPr/>
              <a:tblGrid>
                <a:gridCol w="3275553">
                  <a:extLst>
                    <a:ext uri="{9D8B030D-6E8A-4147-A177-3AD203B41FA5}">
                      <a16:colId xmlns:a16="http://schemas.microsoft.com/office/drawing/2014/main" val="574809035"/>
                    </a:ext>
                  </a:extLst>
                </a:gridCol>
                <a:gridCol w="996409">
                  <a:extLst>
                    <a:ext uri="{9D8B030D-6E8A-4147-A177-3AD203B41FA5}">
                      <a16:colId xmlns:a16="http://schemas.microsoft.com/office/drawing/2014/main" val="3108914936"/>
                    </a:ext>
                  </a:extLst>
                </a:gridCol>
                <a:gridCol w="1191110">
                  <a:extLst>
                    <a:ext uri="{9D8B030D-6E8A-4147-A177-3AD203B41FA5}">
                      <a16:colId xmlns:a16="http://schemas.microsoft.com/office/drawing/2014/main" val="1135266486"/>
                    </a:ext>
                  </a:extLst>
                </a:gridCol>
                <a:gridCol w="1385811">
                  <a:extLst>
                    <a:ext uri="{9D8B030D-6E8A-4147-A177-3AD203B41FA5}">
                      <a16:colId xmlns:a16="http://schemas.microsoft.com/office/drawing/2014/main" val="881216047"/>
                    </a:ext>
                  </a:extLst>
                </a:gridCol>
                <a:gridCol w="927692">
                  <a:extLst>
                    <a:ext uri="{9D8B030D-6E8A-4147-A177-3AD203B41FA5}">
                      <a16:colId xmlns:a16="http://schemas.microsoft.com/office/drawing/2014/main" val="942062400"/>
                    </a:ext>
                  </a:extLst>
                </a:gridCol>
              </a:tblGrid>
              <a:tr h="786820">
                <a:tc>
                  <a:txBody>
                    <a:bodyPr/>
                    <a:lstStyle/>
                    <a:p>
                      <a:pPr algn="l" fontAlgn="b">
                        <a:buNone/>
                      </a:pPr>
                      <a:r>
                        <a:rPr lang="en-US" sz="1600" b="0" i="0" u="none" strike="noStrike" dirty="0">
                          <a:solidFill>
                            <a:srgbClr val="000000"/>
                          </a:solidFill>
                          <a:effectLst/>
                          <a:latin typeface="Arial" panose="020B0604020202020204" pitchFamily="34" charset="0"/>
                        </a:rPr>
                        <a:t> </a:t>
                      </a:r>
                    </a:p>
                  </a:txBody>
                  <a:tcPr marL="8590" marR="8590" marT="859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ctr" rtl="0" fontAlgn="b">
                        <a:buNone/>
                      </a:pPr>
                      <a:r>
                        <a:rPr lang="en-US" sz="1300" b="1" i="0" u="sng" strike="noStrike">
                          <a:solidFill>
                            <a:srgbClr val="000000"/>
                          </a:solidFill>
                          <a:effectLst/>
                          <a:latin typeface="Arial" panose="020B0604020202020204" pitchFamily="34" charset="0"/>
                        </a:rPr>
                        <a:t>2024 Saint Joseph</a:t>
                      </a:r>
                    </a:p>
                  </a:txBody>
                  <a:tcPr marL="8590" marR="8590" marT="859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ctr" rtl="0" fontAlgn="b">
                        <a:buNone/>
                      </a:pPr>
                      <a:r>
                        <a:rPr lang="en-US" sz="1300" b="1" i="0" u="sng" strike="noStrike">
                          <a:solidFill>
                            <a:srgbClr val="000000"/>
                          </a:solidFill>
                          <a:effectLst/>
                          <a:latin typeface="Arial" panose="020B0604020202020204" pitchFamily="34" charset="0"/>
                        </a:rPr>
                        <a:t>Benchmark</a:t>
                      </a:r>
                    </a:p>
                  </a:txBody>
                  <a:tcPr marL="8590" marR="8590" marT="859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rtl="0" fontAlgn="b">
                        <a:buNone/>
                      </a:pPr>
                      <a:r>
                        <a:rPr lang="en-US" sz="1300" b="1" i="0" u="sng" strike="noStrike">
                          <a:solidFill>
                            <a:srgbClr val="000000"/>
                          </a:solidFill>
                          <a:effectLst/>
                          <a:latin typeface="Arial" panose="020B0604020202020204" pitchFamily="34" charset="0"/>
                        </a:rPr>
                        <a:t>% of Benchmark</a:t>
                      </a:r>
                    </a:p>
                  </a:txBody>
                  <a:tcPr marL="8590" marR="8590" marT="859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ctr" rtl="0" fontAlgn="b">
                        <a:buNone/>
                      </a:pPr>
                      <a:r>
                        <a:rPr lang="en-US" sz="1300" b="1" i="0" u="sng" strike="noStrike">
                          <a:solidFill>
                            <a:srgbClr val="000000"/>
                          </a:solidFill>
                          <a:effectLst/>
                          <a:latin typeface="Arial" panose="020B0604020202020204" pitchFamily="34" charset="0"/>
                        </a:rPr>
                        <a:t>Difference</a:t>
                      </a:r>
                    </a:p>
                  </a:txBody>
                  <a:tcPr marL="8590" marR="8590" marT="859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1464933261"/>
                  </a:ext>
                </a:extLst>
              </a:tr>
              <a:tr h="255974">
                <a:tc>
                  <a:txBody>
                    <a:bodyPr/>
                    <a:lstStyle/>
                    <a:p>
                      <a:pPr algn="l" rtl="0" fontAlgn="b">
                        <a:buNone/>
                      </a:pPr>
                      <a:r>
                        <a:rPr lang="en-US" sz="1300" b="1" i="0" u="none" strike="noStrike">
                          <a:solidFill>
                            <a:srgbClr val="000000"/>
                          </a:solidFill>
                          <a:effectLst/>
                          <a:latin typeface="Arial" panose="020B0604020202020204" pitchFamily="34" charset="0"/>
                        </a:rPr>
                        <a:t>SROI</a:t>
                      </a:r>
                    </a:p>
                  </a:txBody>
                  <a:tcPr marL="8590" marR="8590" marT="859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183"/>
                    </a:solidFill>
                  </a:tcPr>
                </a:tc>
                <a:tc>
                  <a:txBody>
                    <a:bodyPr/>
                    <a:lstStyle/>
                    <a:p>
                      <a:pPr algn="ctr" rtl="0" fontAlgn="ctr">
                        <a:buNone/>
                      </a:pPr>
                      <a:r>
                        <a:rPr lang="en-US" sz="1300" b="1" i="0" u="none" strike="noStrike">
                          <a:solidFill>
                            <a:srgbClr val="000000"/>
                          </a:solidFill>
                          <a:effectLst/>
                          <a:latin typeface="ArialMT"/>
                        </a:rPr>
                        <a:t>10.7x</a:t>
                      </a:r>
                    </a:p>
                  </a:txBody>
                  <a:tcPr marL="8590" marR="8590" marT="859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183"/>
                    </a:solidFill>
                  </a:tcPr>
                </a:tc>
                <a:tc>
                  <a:txBody>
                    <a:bodyPr/>
                    <a:lstStyle/>
                    <a:p>
                      <a:pPr algn="ctr" rtl="0" fontAlgn="ctr">
                        <a:buNone/>
                      </a:pPr>
                      <a:r>
                        <a:rPr lang="en-US" sz="1300" b="1" i="0" u="none" strike="noStrike">
                          <a:solidFill>
                            <a:srgbClr val="000000"/>
                          </a:solidFill>
                          <a:effectLst/>
                          <a:latin typeface="ArialMT"/>
                        </a:rPr>
                        <a:t>9.4x</a:t>
                      </a:r>
                    </a:p>
                  </a:txBody>
                  <a:tcPr marL="8590" marR="8590" marT="859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183"/>
                    </a:solidFill>
                  </a:tcPr>
                </a:tc>
                <a:tc>
                  <a:txBody>
                    <a:bodyPr/>
                    <a:lstStyle/>
                    <a:p>
                      <a:pPr algn="ctr" fontAlgn="ctr">
                        <a:buNone/>
                      </a:pPr>
                      <a:r>
                        <a:rPr lang="en-US" sz="1600" b="1" i="0" u="none" strike="noStrike">
                          <a:solidFill>
                            <a:srgbClr val="000000"/>
                          </a:solidFill>
                          <a:effectLst/>
                          <a:latin typeface="Arial" panose="020B0604020202020204" pitchFamily="34" charset="0"/>
                        </a:rPr>
                        <a:t>114%</a:t>
                      </a:r>
                    </a:p>
                  </a:txBody>
                  <a:tcPr marL="8590" marR="8590" marT="859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183"/>
                    </a:solidFill>
                  </a:tcPr>
                </a:tc>
                <a:tc>
                  <a:txBody>
                    <a:bodyPr/>
                    <a:lstStyle/>
                    <a:p>
                      <a:pPr algn="ctr" rtl="0" fontAlgn="ctr">
                        <a:buNone/>
                      </a:pPr>
                      <a:r>
                        <a:rPr lang="en-US" sz="1300" b="1" i="0" u="none" strike="noStrike" dirty="0">
                          <a:solidFill>
                            <a:srgbClr val="000000"/>
                          </a:solidFill>
                          <a:effectLst/>
                          <a:latin typeface="ArialMT"/>
                        </a:rPr>
                        <a:t>1.3x</a:t>
                      </a:r>
                    </a:p>
                  </a:txBody>
                  <a:tcPr marL="8590" marR="8590" marT="859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183"/>
                    </a:solidFill>
                  </a:tcPr>
                </a:tc>
                <a:extLst>
                  <a:ext uri="{0D108BD9-81ED-4DB2-BD59-A6C34878D82A}">
                    <a16:rowId xmlns:a16="http://schemas.microsoft.com/office/drawing/2014/main" val="1020143607"/>
                  </a:ext>
                </a:extLst>
              </a:tr>
              <a:tr h="255974">
                <a:tc>
                  <a:txBody>
                    <a:bodyPr/>
                    <a:lstStyle/>
                    <a:p>
                      <a:pPr algn="l" rtl="0" fontAlgn="b">
                        <a:buNone/>
                      </a:pPr>
                      <a:r>
                        <a:rPr lang="en-US" sz="1300" b="1" i="0" u="none" strike="noStrike">
                          <a:solidFill>
                            <a:srgbClr val="000000"/>
                          </a:solidFill>
                          <a:effectLst/>
                          <a:latin typeface="Arial" panose="020B0604020202020204" pitchFamily="34" charset="0"/>
                        </a:rPr>
                        <a:t>Per "Faithful":</a:t>
                      </a:r>
                    </a:p>
                  </a:txBody>
                  <a:tcPr marL="8590" marR="8590" marT="8590" marB="0" anchor="b">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buNone/>
                      </a:pPr>
                      <a:r>
                        <a:rPr lang="en-US" sz="1300" b="1" i="0" u="none" strike="noStrike">
                          <a:solidFill>
                            <a:srgbClr val="000000"/>
                          </a:solidFill>
                          <a:effectLst/>
                          <a:latin typeface="ArialMT"/>
                        </a:rPr>
                        <a:t> </a:t>
                      </a:r>
                    </a:p>
                  </a:txBody>
                  <a:tcPr marL="8590" marR="8590" marT="859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buNone/>
                      </a:pPr>
                      <a:r>
                        <a:rPr lang="en-US" sz="1300" b="1" i="0" u="none" strike="noStrike">
                          <a:solidFill>
                            <a:srgbClr val="000000"/>
                          </a:solidFill>
                          <a:effectLst/>
                          <a:latin typeface="ArialMT"/>
                        </a:rPr>
                        <a:t> </a:t>
                      </a:r>
                    </a:p>
                  </a:txBody>
                  <a:tcPr marL="8590" marR="8590" marT="859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sz="1600" b="0" i="0" u="none" strike="noStrike">
                          <a:solidFill>
                            <a:srgbClr val="000000"/>
                          </a:solidFill>
                          <a:effectLst/>
                          <a:latin typeface="Arial" panose="020B0604020202020204" pitchFamily="34" charset="0"/>
                        </a:rPr>
                        <a:t> </a:t>
                      </a:r>
                    </a:p>
                  </a:txBody>
                  <a:tcPr marL="8590" marR="8590" marT="8590" marB="0" anchor="ctr">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buNone/>
                      </a:pPr>
                      <a:r>
                        <a:rPr lang="en-US" sz="1300" b="1" i="0" u="none" strike="noStrike">
                          <a:solidFill>
                            <a:srgbClr val="000000"/>
                          </a:solidFill>
                          <a:effectLst/>
                          <a:latin typeface="ArialMT"/>
                        </a:rPr>
                        <a:t> </a:t>
                      </a:r>
                    </a:p>
                  </a:txBody>
                  <a:tcPr marL="8590" marR="8590" marT="859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1098876"/>
                  </a:ext>
                </a:extLst>
              </a:tr>
              <a:tr h="206154">
                <a:tc>
                  <a:txBody>
                    <a:bodyPr/>
                    <a:lstStyle/>
                    <a:p>
                      <a:pPr algn="l" rtl="0" fontAlgn="b">
                        <a:buNone/>
                      </a:pPr>
                      <a:r>
                        <a:rPr lang="en-US" sz="1300" b="0" i="0" u="none" strike="noStrike">
                          <a:solidFill>
                            <a:srgbClr val="000000"/>
                          </a:solidFill>
                          <a:effectLst/>
                          <a:latin typeface="Arial" panose="020B0604020202020204" pitchFamily="34" charset="0"/>
                        </a:rPr>
                        <a:t>Church-Related Income</a:t>
                      </a:r>
                    </a:p>
                  </a:txBody>
                  <a:tcPr marL="8590" marR="8590" marT="859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300" b="0" i="0" u="none" strike="noStrike">
                          <a:solidFill>
                            <a:srgbClr val="000000"/>
                          </a:solidFill>
                          <a:effectLst/>
                          <a:latin typeface="ArialMT"/>
                        </a:rPr>
                        <a:t>$1,967 </a:t>
                      </a:r>
                    </a:p>
                  </a:txBody>
                  <a:tcPr marL="8590" marR="8590" marT="859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300" b="0" i="0" u="none" strike="noStrike" dirty="0">
                          <a:solidFill>
                            <a:srgbClr val="000000"/>
                          </a:solidFill>
                          <a:effectLst/>
                          <a:latin typeface="ArialMT"/>
                        </a:rPr>
                        <a:t>$2,256 </a:t>
                      </a:r>
                    </a:p>
                  </a:txBody>
                  <a:tcPr marL="8590" marR="8590" marT="859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300" b="0" i="0" u="none" strike="noStrike">
                          <a:solidFill>
                            <a:srgbClr val="000000"/>
                          </a:solidFill>
                          <a:effectLst/>
                          <a:latin typeface="ArialMT"/>
                        </a:rPr>
                        <a:t>87%</a:t>
                      </a:r>
                    </a:p>
                  </a:txBody>
                  <a:tcPr marL="8590" marR="8590" marT="859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300" b="0" i="0" u="none" strike="noStrike" dirty="0">
                          <a:solidFill>
                            <a:srgbClr val="000000"/>
                          </a:solidFill>
                          <a:effectLst/>
                          <a:latin typeface="ArialMT"/>
                        </a:rPr>
                        <a:t>-$289</a:t>
                      </a:r>
                    </a:p>
                  </a:txBody>
                  <a:tcPr marL="8590" marR="8590" marT="859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55246029"/>
                  </a:ext>
                </a:extLst>
              </a:tr>
              <a:tr h="211880">
                <a:tc>
                  <a:txBody>
                    <a:bodyPr/>
                    <a:lstStyle/>
                    <a:p>
                      <a:pPr algn="l" rtl="0" fontAlgn="b">
                        <a:buNone/>
                      </a:pPr>
                      <a:r>
                        <a:rPr lang="en-US" sz="1300" b="0" i="0" u="none" strike="noStrike">
                          <a:solidFill>
                            <a:srgbClr val="000000"/>
                          </a:solidFill>
                          <a:effectLst/>
                          <a:latin typeface="Arial" panose="020B0604020202020204" pitchFamily="34" charset="0"/>
                        </a:rPr>
                        <a:t>Total Spending</a:t>
                      </a:r>
                    </a:p>
                  </a:txBody>
                  <a:tcPr marL="8590" marR="8590" marT="859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300" b="0" i="0" u="none" strike="noStrike">
                          <a:solidFill>
                            <a:srgbClr val="000000"/>
                          </a:solidFill>
                          <a:effectLst/>
                          <a:latin typeface="ArialMT"/>
                        </a:rPr>
                        <a:t>$1,868 </a:t>
                      </a:r>
                    </a:p>
                  </a:txBody>
                  <a:tcPr marL="8590" marR="8590" marT="859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300" b="0" i="0" u="none" strike="noStrike">
                          <a:solidFill>
                            <a:srgbClr val="000000"/>
                          </a:solidFill>
                          <a:effectLst/>
                          <a:latin typeface="ArialMT"/>
                        </a:rPr>
                        <a:t>$2,133 </a:t>
                      </a:r>
                    </a:p>
                  </a:txBody>
                  <a:tcPr marL="8590" marR="8590" marT="859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300" b="0" i="0" u="none" strike="noStrike">
                          <a:solidFill>
                            <a:srgbClr val="000000"/>
                          </a:solidFill>
                          <a:effectLst/>
                          <a:latin typeface="ArialMT"/>
                        </a:rPr>
                        <a:t>88%</a:t>
                      </a:r>
                    </a:p>
                  </a:txBody>
                  <a:tcPr marL="8590" marR="8590" marT="859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300" b="0" i="0" u="none" strike="noStrike" dirty="0">
                          <a:solidFill>
                            <a:srgbClr val="000000"/>
                          </a:solidFill>
                          <a:effectLst/>
                          <a:latin typeface="ArialMT"/>
                        </a:rPr>
                        <a:t>-$265 </a:t>
                      </a:r>
                    </a:p>
                  </a:txBody>
                  <a:tcPr marL="8590" marR="8590" marT="859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84507440"/>
                  </a:ext>
                </a:extLst>
              </a:tr>
              <a:tr h="206154">
                <a:tc>
                  <a:txBody>
                    <a:bodyPr/>
                    <a:lstStyle/>
                    <a:p>
                      <a:pPr algn="l" rtl="0" fontAlgn="b">
                        <a:buNone/>
                      </a:pPr>
                      <a:r>
                        <a:rPr lang="en-US" sz="1300" b="0" i="0" u="none" strike="noStrike">
                          <a:solidFill>
                            <a:srgbClr val="000000"/>
                          </a:solidFill>
                          <a:effectLst/>
                          <a:latin typeface="Arial" panose="020B0604020202020204" pitchFamily="34" charset="0"/>
                        </a:rPr>
                        <a:t>Financial Assets per “Faithful”</a:t>
                      </a:r>
                    </a:p>
                  </a:txBody>
                  <a:tcPr marL="8590" marR="8590" marT="859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300" b="0" i="0" u="none" strike="noStrike">
                          <a:solidFill>
                            <a:srgbClr val="000000"/>
                          </a:solidFill>
                          <a:effectLst/>
                          <a:latin typeface="ArialMT"/>
                        </a:rPr>
                        <a:t>$940 </a:t>
                      </a:r>
                    </a:p>
                  </a:txBody>
                  <a:tcPr marL="8590" marR="8590" marT="859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300" b="0" i="0" u="none" strike="noStrike">
                          <a:solidFill>
                            <a:srgbClr val="000000"/>
                          </a:solidFill>
                          <a:effectLst/>
                          <a:latin typeface="ArialMT"/>
                        </a:rPr>
                        <a:t>$4,409 </a:t>
                      </a:r>
                    </a:p>
                  </a:txBody>
                  <a:tcPr marL="8590" marR="8590" marT="859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300" b="0" i="0" u="none" strike="noStrike">
                          <a:solidFill>
                            <a:srgbClr val="C00000"/>
                          </a:solidFill>
                          <a:effectLst/>
                          <a:latin typeface="ArialMT"/>
                        </a:rPr>
                        <a:t>21%</a:t>
                      </a:r>
                    </a:p>
                  </a:txBody>
                  <a:tcPr marL="8590" marR="8590" marT="859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300" b="0" i="0" u="none" strike="noStrike" dirty="0">
                          <a:solidFill>
                            <a:srgbClr val="000000"/>
                          </a:solidFill>
                          <a:effectLst/>
                          <a:latin typeface="ArialMT"/>
                        </a:rPr>
                        <a:t>-$3,469 </a:t>
                      </a:r>
                    </a:p>
                  </a:txBody>
                  <a:tcPr marL="8590" marR="8590" marT="859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29788285"/>
                  </a:ext>
                </a:extLst>
              </a:tr>
              <a:tr h="206154">
                <a:tc>
                  <a:txBody>
                    <a:bodyPr/>
                    <a:lstStyle/>
                    <a:p>
                      <a:pPr algn="l" rtl="0" fontAlgn="b">
                        <a:buNone/>
                      </a:pPr>
                      <a:r>
                        <a:rPr lang="en-US" sz="1300" b="0" i="0" u="none" strike="noStrike">
                          <a:solidFill>
                            <a:srgbClr val="000000"/>
                          </a:solidFill>
                          <a:effectLst/>
                          <a:latin typeface="Arial" panose="020B0604020202020204" pitchFamily="34" charset="0"/>
                        </a:rPr>
                        <a:t>Church Related Income % of Total Spending</a:t>
                      </a:r>
                    </a:p>
                  </a:txBody>
                  <a:tcPr marL="8590" marR="8590" marT="859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300" b="0" i="0" u="none" strike="noStrike">
                          <a:solidFill>
                            <a:srgbClr val="000000"/>
                          </a:solidFill>
                          <a:effectLst/>
                          <a:latin typeface="ArialMT"/>
                        </a:rPr>
                        <a:t>105%</a:t>
                      </a:r>
                    </a:p>
                  </a:txBody>
                  <a:tcPr marL="8590" marR="8590" marT="859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300" b="0" i="0" u="none" strike="noStrike">
                          <a:solidFill>
                            <a:srgbClr val="000000"/>
                          </a:solidFill>
                          <a:effectLst/>
                          <a:latin typeface="ArialMT"/>
                        </a:rPr>
                        <a:t>106%</a:t>
                      </a:r>
                    </a:p>
                  </a:txBody>
                  <a:tcPr marL="8590" marR="8590" marT="859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300" b="0" i="0" u="none" strike="noStrike">
                          <a:solidFill>
                            <a:srgbClr val="000000"/>
                          </a:solidFill>
                          <a:effectLst/>
                          <a:latin typeface="ArialMT"/>
                        </a:rPr>
                        <a:t>99%</a:t>
                      </a:r>
                    </a:p>
                  </a:txBody>
                  <a:tcPr marL="8590" marR="8590" marT="859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300" b="0" i="0" u="none" strike="noStrike">
                          <a:solidFill>
                            <a:srgbClr val="000000"/>
                          </a:solidFill>
                          <a:effectLst/>
                          <a:latin typeface="ArialMT"/>
                        </a:rPr>
                        <a:t>-1%</a:t>
                      </a:r>
                    </a:p>
                  </a:txBody>
                  <a:tcPr marL="8590" marR="8590" marT="859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36353120"/>
                  </a:ext>
                </a:extLst>
              </a:tr>
              <a:tr h="211880">
                <a:tc>
                  <a:txBody>
                    <a:bodyPr/>
                    <a:lstStyle/>
                    <a:p>
                      <a:pPr algn="l" rtl="0" fontAlgn="b">
                        <a:buNone/>
                      </a:pPr>
                      <a:r>
                        <a:rPr lang="en-US" sz="1300" b="0" i="0" u="none" strike="noStrike">
                          <a:solidFill>
                            <a:srgbClr val="000000"/>
                          </a:solidFill>
                          <a:effectLst/>
                          <a:latin typeface="Arial" panose="020B0604020202020204" pitchFamily="34" charset="0"/>
                        </a:rPr>
                        <a:t>Number of "Faithful"</a:t>
                      </a:r>
                    </a:p>
                  </a:txBody>
                  <a:tcPr marL="8590" marR="8590" marT="859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300" b="0" i="0" u="none" strike="noStrike">
                          <a:solidFill>
                            <a:srgbClr val="000000"/>
                          </a:solidFill>
                          <a:effectLst/>
                          <a:latin typeface="ArialMT"/>
                        </a:rPr>
                        <a:t>480</a:t>
                      </a:r>
                    </a:p>
                  </a:txBody>
                  <a:tcPr marL="8590" marR="8590" marT="859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300" b="0" i="0" u="none" strike="noStrike" dirty="0">
                          <a:solidFill>
                            <a:srgbClr val="000000"/>
                          </a:solidFill>
                          <a:effectLst/>
                          <a:latin typeface="ArialMT"/>
                        </a:rPr>
                        <a:t>137</a:t>
                      </a:r>
                    </a:p>
                  </a:txBody>
                  <a:tcPr marL="8590" marR="8590" marT="859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buNone/>
                      </a:pPr>
                      <a:r>
                        <a:rPr lang="en-US" sz="1300" b="1" i="0" u="none" strike="noStrike">
                          <a:solidFill>
                            <a:srgbClr val="000000"/>
                          </a:solidFill>
                          <a:effectLst/>
                          <a:latin typeface="ArialMT"/>
                        </a:rPr>
                        <a:t>350%</a:t>
                      </a:r>
                    </a:p>
                  </a:txBody>
                  <a:tcPr marL="8590" marR="8590" marT="859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300" b="0" i="0" u="none" strike="noStrike">
                          <a:solidFill>
                            <a:srgbClr val="000000"/>
                          </a:solidFill>
                          <a:effectLst/>
                          <a:latin typeface="ArialMT"/>
                        </a:rPr>
                        <a:t>343</a:t>
                      </a:r>
                    </a:p>
                  </a:txBody>
                  <a:tcPr marL="8590" marR="8590" marT="859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22791076"/>
                  </a:ext>
                </a:extLst>
              </a:tr>
              <a:tr h="206154">
                <a:tc>
                  <a:txBody>
                    <a:bodyPr/>
                    <a:lstStyle/>
                    <a:p>
                      <a:pPr algn="l" rtl="0" fontAlgn="b">
                        <a:buNone/>
                      </a:pPr>
                      <a:r>
                        <a:rPr lang="en-US" sz="1300" b="0" i="0" u="none" strike="noStrike">
                          <a:solidFill>
                            <a:srgbClr val="000000"/>
                          </a:solidFill>
                          <a:effectLst/>
                          <a:latin typeface="Arial" panose="020B0604020202020204" pitchFamily="34" charset="0"/>
                        </a:rPr>
                        <a:t>"Faithful" % of Members</a:t>
                      </a:r>
                    </a:p>
                  </a:txBody>
                  <a:tcPr marL="8590" marR="8590" marT="859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300" b="0" i="0" u="none" strike="noStrike" dirty="0">
                          <a:solidFill>
                            <a:srgbClr val="000000"/>
                          </a:solidFill>
                          <a:effectLst/>
                          <a:latin typeface="ArialMT"/>
                        </a:rPr>
                        <a:t>94%</a:t>
                      </a:r>
                    </a:p>
                  </a:txBody>
                  <a:tcPr marL="8590" marR="8590" marT="859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300" b="0" i="0" u="none" strike="noStrike" dirty="0">
                          <a:solidFill>
                            <a:srgbClr val="000000"/>
                          </a:solidFill>
                          <a:effectLst/>
                          <a:latin typeface="ArialMT"/>
                        </a:rPr>
                        <a:t>66%</a:t>
                      </a:r>
                    </a:p>
                  </a:txBody>
                  <a:tcPr marL="8590" marR="8590" marT="859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buNone/>
                      </a:pPr>
                      <a:r>
                        <a:rPr lang="en-US" sz="1300" b="0" i="0" u="none" strike="noStrike">
                          <a:solidFill>
                            <a:srgbClr val="000000"/>
                          </a:solidFill>
                          <a:effectLst/>
                          <a:latin typeface="ArialMT"/>
                        </a:rPr>
                        <a:t>28%</a:t>
                      </a:r>
                    </a:p>
                  </a:txBody>
                  <a:tcPr marL="8590" marR="8590" marT="859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300" b="0" i="0" u="none" strike="noStrike">
                          <a:solidFill>
                            <a:srgbClr val="000000"/>
                          </a:solidFill>
                          <a:effectLst/>
                          <a:latin typeface="ArialMT"/>
                        </a:rPr>
                        <a:t>28%</a:t>
                      </a:r>
                    </a:p>
                  </a:txBody>
                  <a:tcPr marL="8590" marR="8590" marT="859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33669275"/>
                  </a:ext>
                </a:extLst>
              </a:tr>
              <a:tr h="211880">
                <a:tc>
                  <a:txBody>
                    <a:bodyPr/>
                    <a:lstStyle/>
                    <a:p>
                      <a:pPr algn="l" rtl="0" fontAlgn="b">
                        <a:buNone/>
                      </a:pPr>
                      <a:r>
                        <a:rPr lang="en-US" sz="1300" b="0" i="0" u="none" strike="noStrike">
                          <a:solidFill>
                            <a:srgbClr val="000000"/>
                          </a:solidFill>
                          <a:effectLst/>
                          <a:latin typeface="Arial" panose="020B0604020202020204" pitchFamily="34" charset="0"/>
                        </a:rPr>
                        <a:t>Capacity % ("Faithful" % of Fire Code)</a:t>
                      </a:r>
                    </a:p>
                  </a:txBody>
                  <a:tcPr marL="8590" marR="8590" marT="859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300" b="1" i="0" u="none" strike="noStrike">
                          <a:solidFill>
                            <a:srgbClr val="000000"/>
                          </a:solidFill>
                          <a:effectLst/>
                          <a:latin typeface="ArialMT"/>
                        </a:rPr>
                        <a:t>161%</a:t>
                      </a:r>
                    </a:p>
                  </a:txBody>
                  <a:tcPr marL="8590" marR="8590" marT="859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300" b="0" i="0" u="none" strike="noStrike">
                          <a:solidFill>
                            <a:srgbClr val="000000"/>
                          </a:solidFill>
                          <a:effectLst/>
                          <a:latin typeface="ArialMT"/>
                        </a:rPr>
                        <a:t>69%</a:t>
                      </a:r>
                    </a:p>
                  </a:txBody>
                  <a:tcPr marL="8590" marR="8590" marT="859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300" b="0" i="0" u="none" strike="noStrike">
                          <a:solidFill>
                            <a:srgbClr val="000000"/>
                          </a:solidFill>
                          <a:effectLst/>
                          <a:latin typeface="ArialMT"/>
                        </a:rPr>
                        <a:t>233%</a:t>
                      </a:r>
                    </a:p>
                  </a:txBody>
                  <a:tcPr marL="8590" marR="8590" marT="859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en-US" sz="1300" b="0" i="0" u="none" strike="noStrike" dirty="0">
                          <a:solidFill>
                            <a:srgbClr val="000000"/>
                          </a:solidFill>
                          <a:effectLst/>
                          <a:latin typeface="ArialMT"/>
                        </a:rPr>
                        <a:t>92%</a:t>
                      </a:r>
                    </a:p>
                  </a:txBody>
                  <a:tcPr marL="8590" marR="8590" marT="859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95751442"/>
                  </a:ext>
                </a:extLst>
              </a:tr>
            </a:tbl>
          </a:graphicData>
        </a:graphic>
      </p:graphicFrame>
    </p:spTree>
    <p:extLst>
      <p:ext uri="{BB962C8B-B14F-4D97-AF65-F5344CB8AC3E}">
        <p14:creationId xmlns:p14="http://schemas.microsoft.com/office/powerpoint/2010/main" val="194773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E8E83B-F6F4-079E-6868-570DF9C3D3F9}"/>
            </a:ext>
          </a:extLst>
        </p:cNvPr>
        <p:cNvGrpSpPr/>
        <p:nvPr/>
      </p:nvGrpSpPr>
      <p:grpSpPr>
        <a:xfrm>
          <a:off x="0" y="0"/>
          <a:ext cx="0" cy="0"/>
          <a:chOff x="0" y="0"/>
          <a:chExt cx="0" cy="0"/>
        </a:xfrm>
      </p:grpSpPr>
      <p:sp>
        <p:nvSpPr>
          <p:cNvPr id="4" name="Text 0">
            <a:extLst>
              <a:ext uri="{FF2B5EF4-FFF2-40B4-BE49-F238E27FC236}">
                <a16:creationId xmlns:a16="http://schemas.microsoft.com/office/drawing/2014/main" id="{8CFFFF8E-0479-1933-8D9A-AD87BCF849A6}"/>
              </a:ext>
            </a:extLst>
          </p:cNvPr>
          <p:cNvSpPr/>
          <p:nvPr/>
        </p:nvSpPr>
        <p:spPr>
          <a:xfrm>
            <a:off x="358140" y="1033703"/>
            <a:ext cx="9189720" cy="959805"/>
          </a:xfrm>
          <a:prstGeom prst="rect">
            <a:avLst/>
          </a:prstGeom>
          <a:noFill/>
          <a:ln/>
        </p:spPr>
        <p:txBody>
          <a:bodyPr wrap="square" lIns="0" tIns="0" rIns="0" bIns="0" rtlCol="0" anchor="t"/>
          <a:lstStyle/>
          <a:p>
            <a:pPr algn="ctr"/>
            <a:r>
              <a:rPr lang="en-US" sz="2400" b="1" u="sng" noProof="0" dirty="0">
                <a:solidFill>
                  <a:srgbClr val="B62029"/>
                </a:solidFill>
                <a:latin typeface="Arial" panose="020B0604020202020204" pitchFamily="34" charset="0"/>
                <a:cs typeface="Arial" panose="020B0604020202020204" pitchFamily="34" charset="0"/>
              </a:rPr>
              <a:t>#5A.</a:t>
            </a:r>
            <a:r>
              <a:rPr lang="en-US" sz="2400" b="1" u="sng" noProof="0" dirty="0">
                <a:latin typeface="Arial" panose="020B0604020202020204" pitchFamily="34" charset="0"/>
                <a:cs typeface="Arial" panose="020B0604020202020204" pitchFamily="34" charset="0"/>
              </a:rPr>
              <a:t> Next Steps</a:t>
            </a:r>
          </a:p>
        </p:txBody>
      </p:sp>
      <p:sp>
        <p:nvSpPr>
          <p:cNvPr id="5" name="TextBox 4">
            <a:extLst>
              <a:ext uri="{FF2B5EF4-FFF2-40B4-BE49-F238E27FC236}">
                <a16:creationId xmlns:a16="http://schemas.microsoft.com/office/drawing/2014/main" id="{48315685-77E1-7F58-840F-C0396E556DF7}"/>
              </a:ext>
            </a:extLst>
          </p:cNvPr>
          <p:cNvSpPr txBox="1"/>
          <p:nvPr/>
        </p:nvSpPr>
        <p:spPr>
          <a:xfrm>
            <a:off x="640080" y="2555396"/>
            <a:ext cx="8625840" cy="394147"/>
          </a:xfrm>
          <a:prstGeom prst="rect">
            <a:avLst/>
          </a:prstGeom>
          <a:noFill/>
        </p:spPr>
        <p:txBody>
          <a:bodyPr wrap="square" rtlCol="0">
            <a:spAutoFit/>
          </a:bodyPr>
          <a:lstStyle/>
          <a:p>
            <a:pPr marL="342900" lvl="0" indent="-342900">
              <a:lnSpc>
                <a:spcPct val="120000"/>
              </a:lnSpc>
              <a:buFont typeface="+mj-lt"/>
              <a:buAutoNum type="arabicPeriod"/>
            </a:pPr>
            <a:endParaRPr lang="en-US" noProof="0"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1393903D-B58D-B329-906F-F579FAE7284D}"/>
              </a:ext>
            </a:extLst>
          </p:cNvPr>
          <p:cNvSpPr txBox="1"/>
          <p:nvPr/>
        </p:nvSpPr>
        <p:spPr>
          <a:xfrm>
            <a:off x="499110" y="5390036"/>
            <a:ext cx="8907780" cy="369332"/>
          </a:xfrm>
          <a:prstGeom prst="rect">
            <a:avLst/>
          </a:prstGeom>
          <a:noFill/>
        </p:spPr>
        <p:txBody>
          <a:bodyPr wrap="square" rtlCol="0">
            <a:spAutoFit/>
          </a:bodyPr>
          <a:lstStyle/>
          <a:p>
            <a:endParaRPr lang="en-US" noProof="0"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4A1F1314-D2EA-1ACF-8707-F144A3163E64}"/>
              </a:ext>
            </a:extLst>
          </p:cNvPr>
          <p:cNvSpPr txBox="1"/>
          <p:nvPr/>
        </p:nvSpPr>
        <p:spPr>
          <a:xfrm>
            <a:off x="4269223" y="6564817"/>
            <a:ext cx="1367554" cy="276999"/>
          </a:xfrm>
          <a:prstGeom prst="rect">
            <a:avLst/>
          </a:prstGeom>
          <a:noFill/>
        </p:spPr>
        <p:txBody>
          <a:bodyPr wrap="square" rtlCol="0">
            <a:spAutoFit/>
          </a:bodyPr>
          <a:lstStyle/>
          <a:p>
            <a:pPr algn="ctr"/>
            <a:r>
              <a:rPr lang="en-US" sz="1200" noProof="0" dirty="0">
                <a:latin typeface="Arial" panose="020B0604020202020204" pitchFamily="34" charset="0"/>
                <a:cs typeface="Arial" panose="020B0604020202020204" pitchFamily="34" charset="0"/>
              </a:rPr>
              <a:t>Page 8 of 9</a:t>
            </a:r>
          </a:p>
        </p:txBody>
      </p:sp>
      <p:sp>
        <p:nvSpPr>
          <p:cNvPr id="3" name="TextBox 2">
            <a:extLst>
              <a:ext uri="{FF2B5EF4-FFF2-40B4-BE49-F238E27FC236}">
                <a16:creationId xmlns:a16="http://schemas.microsoft.com/office/drawing/2014/main" id="{ABA006F8-08CC-198E-170C-E1CED5FDEC77}"/>
              </a:ext>
            </a:extLst>
          </p:cNvPr>
          <p:cNvSpPr txBox="1"/>
          <p:nvPr/>
        </p:nvSpPr>
        <p:spPr>
          <a:xfrm>
            <a:off x="499110" y="1702513"/>
            <a:ext cx="8545402" cy="3447098"/>
          </a:xfrm>
          <a:prstGeom prst="rect">
            <a:avLst/>
          </a:prstGeom>
          <a:noFill/>
        </p:spPr>
        <p:txBody>
          <a:bodyPr wrap="square" rtlCol="0">
            <a:spAutoFit/>
          </a:bodyPr>
          <a:lstStyle/>
          <a:p>
            <a:pPr marL="342900" indent="-342900">
              <a:buAutoNum type="arabicPeriod"/>
            </a:pPr>
            <a:r>
              <a:rPr lang="en-US" sz="2000" noProof="0" dirty="0">
                <a:latin typeface="Arial" panose="020B0604020202020204" pitchFamily="34" charset="0"/>
                <a:cs typeface="Arial" panose="020B0604020202020204" pitchFamily="34" charset="0"/>
              </a:rPr>
              <a:t>Discuss Q&amp;A – 3 Most Frequent Questions &amp; Answers</a:t>
            </a:r>
          </a:p>
          <a:p>
            <a:pPr marL="342900" indent="-342900">
              <a:buAutoNum type="arabicPeriod"/>
            </a:pPr>
            <a:endParaRPr lang="en-US" sz="2000" noProof="0" dirty="0">
              <a:latin typeface="Arial" panose="020B0604020202020204" pitchFamily="34" charset="0"/>
              <a:cs typeface="Arial" panose="020B0604020202020204" pitchFamily="34" charset="0"/>
            </a:endParaRPr>
          </a:p>
          <a:p>
            <a:pPr marL="342900" indent="-342900">
              <a:buAutoNum type="arabicPeriod"/>
            </a:pPr>
            <a:r>
              <a:rPr lang="en-US" sz="2000" noProof="0" dirty="0">
                <a:latin typeface="Arial" panose="020B0604020202020204" pitchFamily="34" charset="0"/>
                <a:cs typeface="Arial" panose="020B0604020202020204" pitchFamily="34" charset="0"/>
              </a:rPr>
              <a:t>Educating others in our community</a:t>
            </a:r>
          </a:p>
          <a:p>
            <a:pPr marL="342900" indent="-342900">
              <a:buAutoNum type="arabicPeriod"/>
            </a:pPr>
            <a:endParaRPr lang="en-US" sz="2000" noProof="0" dirty="0">
              <a:latin typeface="Arial" panose="020B0604020202020204" pitchFamily="34" charset="0"/>
              <a:cs typeface="Arial" panose="020B0604020202020204" pitchFamily="34" charset="0"/>
            </a:endParaRPr>
          </a:p>
          <a:p>
            <a:pPr marL="342900" indent="-342900">
              <a:buAutoNum type="arabicPeriod"/>
            </a:pPr>
            <a:r>
              <a:rPr lang="en-US" sz="2000" noProof="0" dirty="0">
                <a:latin typeface="Arial" panose="020B0604020202020204" pitchFamily="34" charset="0"/>
                <a:cs typeface="Arial" panose="020B0604020202020204" pitchFamily="34" charset="0"/>
              </a:rPr>
              <a:t>Plans to increase regular Sunday church attendance – the “Faithful”</a:t>
            </a:r>
          </a:p>
          <a:p>
            <a:pPr marL="342900" indent="-342900">
              <a:buAutoNum type="arabicPeriod"/>
            </a:pPr>
            <a:endParaRPr lang="en-US" sz="2000" noProof="0" dirty="0">
              <a:latin typeface="Arial" panose="020B0604020202020204" pitchFamily="34" charset="0"/>
              <a:cs typeface="Arial" panose="020B0604020202020204" pitchFamily="34" charset="0"/>
            </a:endParaRPr>
          </a:p>
          <a:p>
            <a:pPr marL="342900" indent="-342900">
              <a:buAutoNum type="arabicPeriod"/>
            </a:pPr>
            <a:r>
              <a:rPr lang="en-US" sz="2000" noProof="0" dirty="0">
                <a:latin typeface="Arial" panose="020B0604020202020204" pitchFamily="34" charset="0"/>
                <a:cs typeface="Arial" panose="020B0604020202020204" pitchFamily="34" charset="0"/>
              </a:rPr>
              <a:t>Build and share next 5-year projections, including SROI</a:t>
            </a:r>
          </a:p>
          <a:p>
            <a:pPr marL="342900" indent="-342900">
              <a:buAutoNum type="arabicPeriod"/>
            </a:pPr>
            <a:endParaRPr lang="en-US" sz="2000" noProof="0" dirty="0">
              <a:latin typeface="Arial" panose="020B0604020202020204" pitchFamily="34" charset="0"/>
              <a:cs typeface="Arial" panose="020B0604020202020204" pitchFamily="34" charset="0"/>
            </a:endParaRPr>
          </a:p>
          <a:p>
            <a:pPr marL="342900" indent="-342900">
              <a:buAutoNum type="arabicPeriod"/>
            </a:pPr>
            <a:r>
              <a:rPr lang="en-US" sz="2000" noProof="0" dirty="0">
                <a:latin typeface="Arial" panose="020B0604020202020204" pitchFamily="34" charset="0"/>
                <a:cs typeface="Arial" panose="020B0604020202020204" pitchFamily="34" charset="0"/>
              </a:rPr>
              <a:t>Develop and share videos on our financial discipline to be a world-class benchmark with management excellence</a:t>
            </a:r>
          </a:p>
          <a:p>
            <a:pPr marL="342900" indent="-342900">
              <a:buAutoNum type="arabicPeriod"/>
            </a:pPr>
            <a:endParaRPr lang="en-US" sz="2000" noProof="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5760617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28280</TotalTime>
  <Words>1711</Words>
  <Application>Microsoft Office PowerPoint</Application>
  <PresentationFormat>A4 Paper (210x297 mm)</PresentationFormat>
  <Paragraphs>247</Paragraphs>
  <Slides>12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ArialMT</vt:lpstr>
      <vt:lpstr>Calibri</vt:lpstr>
      <vt:lpstr>Calibri Light</vt:lpstr>
      <vt:lpstr>Office Theme</vt:lpstr>
      <vt:lpstr>PowerPoint Presentation</vt:lpstr>
      <vt:lpstr>PowerPoint Presentation</vt:lpstr>
      <vt:lpstr>PowerPoint Presentation</vt:lpstr>
      <vt:lpstr>PowerPoint Presentation</vt:lpstr>
      <vt:lpstr>SROI is a new concept for many, but a cornerstone in best practice financial and faith performance management for churches.  SROI math is the average number of regular Sunday church attendees – our “Faithful” – times $20,000, then divided by our Church’s total annual spending.   SROI measures how effectively our spending strengthens faith, builds community, and enables comparison over time and across peers.    SROI Background – The Social Return on Investment (SROI) metric is: (i) built upon the wisdoms contained in the book “New Philanthropy Benchmarking: Wisdom for the Passionate”, which was published by Khachkar Studios’ parent, the Charles &amp; Agnes Kazarian Foundation, and was a Harvard Business School “Featured Book” in 2002; (ii) a cornerstone of JI-Analytics, the world’s leading government financial performance benchmarking firm; and (iii) reinforced by our affiliate, Japonica Partners’ best-in-class investment as one of the largest private bondholders, transforming the Greek government financial ecosystem.</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Andre Pereira</dc:creator>
  <cp:lastModifiedBy>Dragos Neacsu</cp:lastModifiedBy>
  <cp:revision>157</cp:revision>
  <cp:lastPrinted>2025-10-06T20:44:03Z</cp:lastPrinted>
  <dcterms:created xsi:type="dcterms:W3CDTF">2025-10-03T09:17:14Z</dcterms:created>
  <dcterms:modified xsi:type="dcterms:W3CDTF">2026-01-23T00:04:13Z</dcterms:modified>
</cp:coreProperties>
</file>